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5"/>
  </p:notesMasterIdLst>
  <p:sldIdLst>
    <p:sldId id="273" r:id="rId6"/>
    <p:sldId id="314" r:id="rId7"/>
    <p:sldId id="256" r:id="rId8"/>
    <p:sldId id="317" r:id="rId9"/>
    <p:sldId id="313" r:id="rId10"/>
    <p:sldId id="316" r:id="rId11"/>
    <p:sldId id="310" r:id="rId12"/>
    <p:sldId id="311" r:id="rId13"/>
    <p:sldId id="31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6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1"/>
    <p:restoredTop sz="80490" autoAdjust="0"/>
  </p:normalViewPr>
  <p:slideViewPr>
    <p:cSldViewPr snapToGrid="0">
      <p:cViewPr varScale="1">
        <p:scale>
          <a:sx n="82" d="100"/>
          <a:sy n="82" d="100"/>
        </p:scale>
        <p:origin x="155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7DA1B-AC00-42C0-AFB7-F55AA0315F05}" type="datetimeFigureOut">
              <a:rPr lang="en-GB" smtClean="0"/>
              <a:t>05/12/2023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470C3-3982-4CF5-9602-843201CEA970}" type="slidenum">
              <a:rPr lang="en-GB" smtClean="0"/>
              <a:t>‹#›</a:t>
            </a:fld>
            <a:endParaRPr lang="en-GB" dirty="0"/>
          </a:p>
        </p:txBody>
      </p:sp>
    </p:spTree>
    <p:extLst>
      <p:ext uri="{BB962C8B-B14F-4D97-AF65-F5344CB8AC3E}">
        <p14:creationId xmlns:p14="http://schemas.microsoft.com/office/powerpoint/2010/main" val="2828237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E470C3-3982-4CF5-9602-843201CEA970}" type="slidenum">
              <a:rPr lang="en-GB" smtClean="0"/>
              <a:t>1</a:t>
            </a:fld>
            <a:endParaRPr lang="en-GB" dirty="0"/>
          </a:p>
        </p:txBody>
      </p:sp>
    </p:spTree>
    <p:extLst>
      <p:ext uri="{BB962C8B-B14F-4D97-AF65-F5344CB8AC3E}">
        <p14:creationId xmlns:p14="http://schemas.microsoft.com/office/powerpoint/2010/main" val="4279788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4E470C3-3982-4CF5-9602-843201CEA970}" type="slidenum">
              <a:rPr lang="en-GB" smtClean="0"/>
              <a:t>2</a:t>
            </a:fld>
            <a:endParaRPr lang="en-GB" dirty="0"/>
          </a:p>
        </p:txBody>
      </p:sp>
    </p:spTree>
    <p:extLst>
      <p:ext uri="{BB962C8B-B14F-4D97-AF65-F5344CB8AC3E}">
        <p14:creationId xmlns:p14="http://schemas.microsoft.com/office/powerpoint/2010/main" val="681440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4E470C3-3982-4CF5-9602-843201CEA970}" type="slidenum">
              <a:rPr lang="en-GB" smtClean="0"/>
              <a:t>3</a:t>
            </a:fld>
            <a:endParaRPr lang="en-GB" dirty="0"/>
          </a:p>
        </p:txBody>
      </p:sp>
    </p:spTree>
    <p:extLst>
      <p:ext uri="{BB962C8B-B14F-4D97-AF65-F5344CB8AC3E}">
        <p14:creationId xmlns:p14="http://schemas.microsoft.com/office/powerpoint/2010/main" val="1437340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4E470C3-3982-4CF5-9602-843201CEA970}" type="slidenum">
              <a:rPr lang="en-GB" smtClean="0"/>
              <a:t>4</a:t>
            </a:fld>
            <a:endParaRPr lang="en-GB" dirty="0"/>
          </a:p>
        </p:txBody>
      </p:sp>
    </p:spTree>
    <p:extLst>
      <p:ext uri="{BB962C8B-B14F-4D97-AF65-F5344CB8AC3E}">
        <p14:creationId xmlns:p14="http://schemas.microsoft.com/office/powerpoint/2010/main" val="3635232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4E470C3-3982-4CF5-9602-843201CEA970}" type="slidenum">
              <a:rPr lang="en-GB" smtClean="0"/>
              <a:t>5</a:t>
            </a:fld>
            <a:endParaRPr lang="en-GB" dirty="0"/>
          </a:p>
        </p:txBody>
      </p:sp>
    </p:spTree>
    <p:extLst>
      <p:ext uri="{BB962C8B-B14F-4D97-AF65-F5344CB8AC3E}">
        <p14:creationId xmlns:p14="http://schemas.microsoft.com/office/powerpoint/2010/main" val="550603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4E470C3-3982-4CF5-9602-843201CEA970}" type="slidenum">
              <a:rPr lang="en-GB" smtClean="0"/>
              <a:t>6</a:t>
            </a:fld>
            <a:endParaRPr lang="en-GB" dirty="0"/>
          </a:p>
        </p:txBody>
      </p:sp>
    </p:spTree>
    <p:extLst>
      <p:ext uri="{BB962C8B-B14F-4D97-AF65-F5344CB8AC3E}">
        <p14:creationId xmlns:p14="http://schemas.microsoft.com/office/powerpoint/2010/main" val="473325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E470C3-3982-4CF5-9602-843201CEA970}" type="slidenum">
              <a:rPr lang="en-GB" smtClean="0"/>
              <a:t>7</a:t>
            </a:fld>
            <a:endParaRPr lang="en-GB" dirty="0"/>
          </a:p>
        </p:txBody>
      </p:sp>
    </p:spTree>
    <p:extLst>
      <p:ext uri="{BB962C8B-B14F-4D97-AF65-F5344CB8AC3E}">
        <p14:creationId xmlns:p14="http://schemas.microsoft.com/office/powerpoint/2010/main" val="1077656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E470C3-3982-4CF5-9602-843201CEA970}" type="slidenum">
              <a:rPr lang="en-GB" smtClean="0"/>
              <a:t>8</a:t>
            </a:fld>
            <a:endParaRPr lang="en-GB" dirty="0"/>
          </a:p>
        </p:txBody>
      </p:sp>
    </p:spTree>
    <p:extLst>
      <p:ext uri="{BB962C8B-B14F-4D97-AF65-F5344CB8AC3E}">
        <p14:creationId xmlns:p14="http://schemas.microsoft.com/office/powerpoint/2010/main" val="3956663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E470C3-3982-4CF5-9602-843201CEA970}" type="slidenum">
              <a:rPr lang="en-GB" smtClean="0"/>
              <a:t>9</a:t>
            </a:fld>
            <a:endParaRPr lang="en-GB" dirty="0"/>
          </a:p>
        </p:txBody>
      </p:sp>
    </p:spTree>
    <p:extLst>
      <p:ext uri="{BB962C8B-B14F-4D97-AF65-F5344CB8AC3E}">
        <p14:creationId xmlns:p14="http://schemas.microsoft.com/office/powerpoint/2010/main" val="360298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8BD46-761F-9587-9810-2E23751874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B2B8D6D-800A-C79C-12DA-83A768A724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2114C7E-493B-2481-E536-30B983B01092}"/>
              </a:ext>
            </a:extLst>
          </p:cNvPr>
          <p:cNvSpPr>
            <a:spLocks noGrp="1"/>
          </p:cNvSpPr>
          <p:nvPr>
            <p:ph type="dt" sz="half" idx="10"/>
          </p:nvPr>
        </p:nvSpPr>
        <p:spPr/>
        <p:txBody>
          <a:bodyPr/>
          <a:lstStyle/>
          <a:p>
            <a:fld id="{88FF72BB-FB25-467C-BB95-42CD21FDEB1A}" type="datetimeFigureOut">
              <a:rPr lang="en-GB" smtClean="0"/>
              <a:t>05/12/2023</a:t>
            </a:fld>
            <a:endParaRPr lang="en-GB" dirty="0"/>
          </a:p>
        </p:txBody>
      </p:sp>
      <p:sp>
        <p:nvSpPr>
          <p:cNvPr id="5" name="Footer Placeholder 4">
            <a:extLst>
              <a:ext uri="{FF2B5EF4-FFF2-40B4-BE49-F238E27FC236}">
                <a16:creationId xmlns:a16="http://schemas.microsoft.com/office/drawing/2014/main" id="{E8796267-BA44-3B42-EBA1-E8B4B61EB25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E0B237A-02B6-B8D6-6264-028E97D8E202}"/>
              </a:ext>
            </a:extLst>
          </p:cNvPr>
          <p:cNvSpPr>
            <a:spLocks noGrp="1"/>
          </p:cNvSpPr>
          <p:nvPr>
            <p:ph type="sldNum" sz="quarter" idx="12"/>
          </p:nvPr>
        </p:nvSpPr>
        <p:spPr/>
        <p:txBody>
          <a:bodyPr/>
          <a:lstStyle/>
          <a:p>
            <a:fld id="{E73FA183-4304-4E56-8977-7394BA26DE6B}" type="slidenum">
              <a:rPr lang="en-GB" smtClean="0"/>
              <a:t>‹#›</a:t>
            </a:fld>
            <a:endParaRPr lang="en-GB" dirty="0"/>
          </a:p>
        </p:txBody>
      </p:sp>
    </p:spTree>
    <p:extLst>
      <p:ext uri="{BB962C8B-B14F-4D97-AF65-F5344CB8AC3E}">
        <p14:creationId xmlns:p14="http://schemas.microsoft.com/office/powerpoint/2010/main" val="136285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D0C3C-EE24-E564-AF6E-715E267E45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C8BC50-33FA-309E-FB84-DCF4DBFE5B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0F9F3C-670E-0AB8-AC18-91823128B879}"/>
              </a:ext>
            </a:extLst>
          </p:cNvPr>
          <p:cNvSpPr>
            <a:spLocks noGrp="1"/>
          </p:cNvSpPr>
          <p:nvPr>
            <p:ph type="dt" sz="half" idx="10"/>
          </p:nvPr>
        </p:nvSpPr>
        <p:spPr/>
        <p:txBody>
          <a:bodyPr/>
          <a:lstStyle/>
          <a:p>
            <a:fld id="{88FF72BB-FB25-467C-BB95-42CD21FDEB1A}" type="datetimeFigureOut">
              <a:rPr lang="en-GB" smtClean="0"/>
              <a:t>05/12/2023</a:t>
            </a:fld>
            <a:endParaRPr lang="en-GB" dirty="0"/>
          </a:p>
        </p:txBody>
      </p:sp>
      <p:sp>
        <p:nvSpPr>
          <p:cNvPr id="5" name="Footer Placeholder 4">
            <a:extLst>
              <a:ext uri="{FF2B5EF4-FFF2-40B4-BE49-F238E27FC236}">
                <a16:creationId xmlns:a16="http://schemas.microsoft.com/office/drawing/2014/main" id="{6003686A-5CFB-3B14-7977-F5D592DE66F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8C36C21-99C5-010A-BE32-D8FEAF922EC8}"/>
              </a:ext>
            </a:extLst>
          </p:cNvPr>
          <p:cNvSpPr>
            <a:spLocks noGrp="1"/>
          </p:cNvSpPr>
          <p:nvPr>
            <p:ph type="sldNum" sz="quarter" idx="12"/>
          </p:nvPr>
        </p:nvSpPr>
        <p:spPr/>
        <p:txBody>
          <a:bodyPr/>
          <a:lstStyle/>
          <a:p>
            <a:fld id="{E73FA183-4304-4E56-8977-7394BA26DE6B}" type="slidenum">
              <a:rPr lang="en-GB" smtClean="0"/>
              <a:t>‹#›</a:t>
            </a:fld>
            <a:endParaRPr lang="en-GB" dirty="0"/>
          </a:p>
        </p:txBody>
      </p:sp>
    </p:spTree>
    <p:extLst>
      <p:ext uri="{BB962C8B-B14F-4D97-AF65-F5344CB8AC3E}">
        <p14:creationId xmlns:p14="http://schemas.microsoft.com/office/powerpoint/2010/main" val="3685415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BA92A7-A5AF-ADB9-899E-4736B0D5D0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C31A7D-AA37-58D8-46D7-5C1577A715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1130B1-A225-E4B4-195F-9553CB6FAFF1}"/>
              </a:ext>
            </a:extLst>
          </p:cNvPr>
          <p:cNvSpPr>
            <a:spLocks noGrp="1"/>
          </p:cNvSpPr>
          <p:nvPr>
            <p:ph type="dt" sz="half" idx="10"/>
          </p:nvPr>
        </p:nvSpPr>
        <p:spPr/>
        <p:txBody>
          <a:bodyPr/>
          <a:lstStyle/>
          <a:p>
            <a:fld id="{88FF72BB-FB25-467C-BB95-42CD21FDEB1A}" type="datetimeFigureOut">
              <a:rPr lang="en-GB" smtClean="0"/>
              <a:t>05/12/2023</a:t>
            </a:fld>
            <a:endParaRPr lang="en-GB" dirty="0"/>
          </a:p>
        </p:txBody>
      </p:sp>
      <p:sp>
        <p:nvSpPr>
          <p:cNvPr id="5" name="Footer Placeholder 4">
            <a:extLst>
              <a:ext uri="{FF2B5EF4-FFF2-40B4-BE49-F238E27FC236}">
                <a16:creationId xmlns:a16="http://schemas.microsoft.com/office/drawing/2014/main" id="{EBEC76F9-9756-E73F-3ABE-216C5BEA2D0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97286F-C58A-D9E0-2834-E8CD77C84310}"/>
              </a:ext>
            </a:extLst>
          </p:cNvPr>
          <p:cNvSpPr>
            <a:spLocks noGrp="1"/>
          </p:cNvSpPr>
          <p:nvPr>
            <p:ph type="sldNum" sz="quarter" idx="12"/>
          </p:nvPr>
        </p:nvSpPr>
        <p:spPr/>
        <p:txBody>
          <a:bodyPr/>
          <a:lstStyle/>
          <a:p>
            <a:fld id="{E73FA183-4304-4E56-8977-7394BA26DE6B}" type="slidenum">
              <a:rPr lang="en-GB" smtClean="0"/>
              <a:t>‹#›</a:t>
            </a:fld>
            <a:endParaRPr lang="en-GB" dirty="0"/>
          </a:p>
        </p:txBody>
      </p:sp>
    </p:spTree>
    <p:extLst>
      <p:ext uri="{BB962C8B-B14F-4D97-AF65-F5344CB8AC3E}">
        <p14:creationId xmlns:p14="http://schemas.microsoft.com/office/powerpoint/2010/main" val="3402143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84846-325D-B81B-11D8-21F3E552D44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78FB8DC-93A7-409D-8673-E8311D9893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27FAD19-C813-62A2-8576-E6A944F24CA3}"/>
              </a:ext>
            </a:extLst>
          </p:cNvPr>
          <p:cNvSpPr>
            <a:spLocks noGrp="1"/>
          </p:cNvSpPr>
          <p:nvPr>
            <p:ph type="dt" sz="half" idx="10"/>
          </p:nvPr>
        </p:nvSpPr>
        <p:spPr/>
        <p:txBody>
          <a:bodyPr/>
          <a:lstStyle/>
          <a:p>
            <a:fld id="{0B4C6B1B-ADCE-2442-B157-816975363EE0}" type="datetimeFigureOut">
              <a:rPr lang="en-US" smtClean="0"/>
              <a:t>12/5/23</a:t>
            </a:fld>
            <a:endParaRPr lang="en-US" dirty="0"/>
          </a:p>
        </p:txBody>
      </p:sp>
      <p:sp>
        <p:nvSpPr>
          <p:cNvPr id="5" name="Footer Placeholder 4">
            <a:extLst>
              <a:ext uri="{FF2B5EF4-FFF2-40B4-BE49-F238E27FC236}">
                <a16:creationId xmlns:a16="http://schemas.microsoft.com/office/drawing/2014/main" id="{9108156A-4FA0-A9EA-225B-8E4A13CC96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B3C94A-A83B-7821-E5E7-FBF4EEC4397A}"/>
              </a:ext>
            </a:extLst>
          </p:cNvPr>
          <p:cNvSpPr>
            <a:spLocks noGrp="1"/>
          </p:cNvSpPr>
          <p:nvPr>
            <p:ph type="sldNum" sz="quarter" idx="12"/>
          </p:nvPr>
        </p:nvSpPr>
        <p:spPr/>
        <p:txBody>
          <a:bodyPr/>
          <a:lstStyle/>
          <a:p>
            <a:fld id="{E32BE553-D6DD-7F4F-B600-EC9C7EFF0EF1}" type="slidenum">
              <a:rPr lang="en-US" smtClean="0"/>
              <a:t>‹#›</a:t>
            </a:fld>
            <a:endParaRPr lang="en-US" dirty="0"/>
          </a:p>
        </p:txBody>
      </p:sp>
    </p:spTree>
    <p:extLst>
      <p:ext uri="{BB962C8B-B14F-4D97-AF65-F5344CB8AC3E}">
        <p14:creationId xmlns:p14="http://schemas.microsoft.com/office/powerpoint/2010/main" val="3626194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1E4E1-320D-081B-3E1D-32B2171007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0EAC997-153A-C30D-8BEE-0199745F8F5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F08B8E7-A348-2BD1-0DE6-D7156DB2C647}"/>
              </a:ext>
            </a:extLst>
          </p:cNvPr>
          <p:cNvSpPr>
            <a:spLocks noGrp="1"/>
          </p:cNvSpPr>
          <p:nvPr>
            <p:ph type="dt" sz="half" idx="10"/>
          </p:nvPr>
        </p:nvSpPr>
        <p:spPr/>
        <p:txBody>
          <a:bodyPr/>
          <a:lstStyle/>
          <a:p>
            <a:fld id="{0B4C6B1B-ADCE-2442-B157-816975363EE0}" type="datetimeFigureOut">
              <a:rPr lang="en-US" smtClean="0"/>
              <a:t>12/5/23</a:t>
            </a:fld>
            <a:endParaRPr lang="en-US" dirty="0"/>
          </a:p>
        </p:txBody>
      </p:sp>
      <p:sp>
        <p:nvSpPr>
          <p:cNvPr id="5" name="Footer Placeholder 4">
            <a:extLst>
              <a:ext uri="{FF2B5EF4-FFF2-40B4-BE49-F238E27FC236}">
                <a16:creationId xmlns:a16="http://schemas.microsoft.com/office/drawing/2014/main" id="{A7D5461F-AAA7-671D-CA8B-89382556C8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0F0950-5955-D214-BD57-BAD4998E5176}"/>
              </a:ext>
            </a:extLst>
          </p:cNvPr>
          <p:cNvSpPr>
            <a:spLocks noGrp="1"/>
          </p:cNvSpPr>
          <p:nvPr>
            <p:ph type="sldNum" sz="quarter" idx="12"/>
          </p:nvPr>
        </p:nvSpPr>
        <p:spPr/>
        <p:txBody>
          <a:bodyPr/>
          <a:lstStyle/>
          <a:p>
            <a:fld id="{E32BE553-D6DD-7F4F-B600-EC9C7EFF0EF1}" type="slidenum">
              <a:rPr lang="en-US" smtClean="0"/>
              <a:t>‹#›</a:t>
            </a:fld>
            <a:endParaRPr lang="en-US" dirty="0"/>
          </a:p>
        </p:txBody>
      </p:sp>
    </p:spTree>
    <p:extLst>
      <p:ext uri="{BB962C8B-B14F-4D97-AF65-F5344CB8AC3E}">
        <p14:creationId xmlns:p14="http://schemas.microsoft.com/office/powerpoint/2010/main" val="1808590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E3C49-9474-C280-5A85-090F41E80B4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110178D-D1B0-1E12-2339-6E175D3D98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B22A0D2-FFAF-E2D7-A8C4-00CF0F006D6F}"/>
              </a:ext>
            </a:extLst>
          </p:cNvPr>
          <p:cNvSpPr>
            <a:spLocks noGrp="1"/>
          </p:cNvSpPr>
          <p:nvPr>
            <p:ph type="dt" sz="half" idx="10"/>
          </p:nvPr>
        </p:nvSpPr>
        <p:spPr/>
        <p:txBody>
          <a:bodyPr/>
          <a:lstStyle/>
          <a:p>
            <a:fld id="{0B4C6B1B-ADCE-2442-B157-816975363EE0}" type="datetimeFigureOut">
              <a:rPr lang="en-US" smtClean="0"/>
              <a:t>12/5/23</a:t>
            </a:fld>
            <a:endParaRPr lang="en-US" dirty="0"/>
          </a:p>
        </p:txBody>
      </p:sp>
      <p:sp>
        <p:nvSpPr>
          <p:cNvPr id="5" name="Footer Placeholder 4">
            <a:extLst>
              <a:ext uri="{FF2B5EF4-FFF2-40B4-BE49-F238E27FC236}">
                <a16:creationId xmlns:a16="http://schemas.microsoft.com/office/drawing/2014/main" id="{6098969B-BC84-13DA-3478-D373C34CA7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F3A17F-CFF3-AE57-C782-9F8FF69731B8}"/>
              </a:ext>
            </a:extLst>
          </p:cNvPr>
          <p:cNvSpPr>
            <a:spLocks noGrp="1"/>
          </p:cNvSpPr>
          <p:nvPr>
            <p:ph type="sldNum" sz="quarter" idx="12"/>
          </p:nvPr>
        </p:nvSpPr>
        <p:spPr/>
        <p:txBody>
          <a:bodyPr/>
          <a:lstStyle/>
          <a:p>
            <a:fld id="{E32BE553-D6DD-7F4F-B600-EC9C7EFF0EF1}" type="slidenum">
              <a:rPr lang="en-US" smtClean="0"/>
              <a:t>‹#›</a:t>
            </a:fld>
            <a:endParaRPr lang="en-US" dirty="0"/>
          </a:p>
        </p:txBody>
      </p:sp>
    </p:spTree>
    <p:extLst>
      <p:ext uri="{BB962C8B-B14F-4D97-AF65-F5344CB8AC3E}">
        <p14:creationId xmlns:p14="http://schemas.microsoft.com/office/powerpoint/2010/main" val="3812834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97663-34F1-A90E-8F47-F0601CEC2DF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F64C04D-CC67-8951-EAA3-9330170BA10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5BD71FB-667A-7655-FA43-0504541197A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7B7FC58-D705-96F3-97FF-4D33841E423D}"/>
              </a:ext>
            </a:extLst>
          </p:cNvPr>
          <p:cNvSpPr>
            <a:spLocks noGrp="1"/>
          </p:cNvSpPr>
          <p:nvPr>
            <p:ph type="dt" sz="half" idx="10"/>
          </p:nvPr>
        </p:nvSpPr>
        <p:spPr/>
        <p:txBody>
          <a:bodyPr/>
          <a:lstStyle/>
          <a:p>
            <a:fld id="{0B4C6B1B-ADCE-2442-B157-816975363EE0}" type="datetimeFigureOut">
              <a:rPr lang="en-US" smtClean="0"/>
              <a:t>12/5/23</a:t>
            </a:fld>
            <a:endParaRPr lang="en-US" dirty="0"/>
          </a:p>
        </p:txBody>
      </p:sp>
      <p:sp>
        <p:nvSpPr>
          <p:cNvPr id="6" name="Footer Placeholder 5">
            <a:extLst>
              <a:ext uri="{FF2B5EF4-FFF2-40B4-BE49-F238E27FC236}">
                <a16:creationId xmlns:a16="http://schemas.microsoft.com/office/drawing/2014/main" id="{FB7B770C-042A-A42B-0D04-B8C33EEA0F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AD6CCF-A789-EBFE-B736-670E6F6F7C58}"/>
              </a:ext>
            </a:extLst>
          </p:cNvPr>
          <p:cNvSpPr>
            <a:spLocks noGrp="1"/>
          </p:cNvSpPr>
          <p:nvPr>
            <p:ph type="sldNum" sz="quarter" idx="12"/>
          </p:nvPr>
        </p:nvSpPr>
        <p:spPr/>
        <p:txBody>
          <a:bodyPr/>
          <a:lstStyle/>
          <a:p>
            <a:fld id="{E32BE553-D6DD-7F4F-B600-EC9C7EFF0EF1}" type="slidenum">
              <a:rPr lang="en-US" smtClean="0"/>
              <a:t>‹#›</a:t>
            </a:fld>
            <a:endParaRPr lang="en-US" dirty="0"/>
          </a:p>
        </p:txBody>
      </p:sp>
    </p:spTree>
    <p:extLst>
      <p:ext uri="{BB962C8B-B14F-4D97-AF65-F5344CB8AC3E}">
        <p14:creationId xmlns:p14="http://schemas.microsoft.com/office/powerpoint/2010/main" val="2707717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47581-AB59-BF09-C6A1-FFB8017BA36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1B16119-CEC1-1E13-8274-2351BAA898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FCCC09F-8353-3217-CD68-DBF4AAE06BF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A7F5619-A532-6F75-B3F6-58A9FF03CB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DD3903D-3666-EA2B-AA4C-65195B4CC3B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F0D4662-1C51-798F-7172-D3E2191A5254}"/>
              </a:ext>
            </a:extLst>
          </p:cNvPr>
          <p:cNvSpPr>
            <a:spLocks noGrp="1"/>
          </p:cNvSpPr>
          <p:nvPr>
            <p:ph type="dt" sz="half" idx="10"/>
          </p:nvPr>
        </p:nvSpPr>
        <p:spPr/>
        <p:txBody>
          <a:bodyPr/>
          <a:lstStyle/>
          <a:p>
            <a:fld id="{0B4C6B1B-ADCE-2442-B157-816975363EE0}" type="datetimeFigureOut">
              <a:rPr lang="en-US" smtClean="0"/>
              <a:t>12/5/23</a:t>
            </a:fld>
            <a:endParaRPr lang="en-US" dirty="0"/>
          </a:p>
        </p:txBody>
      </p:sp>
      <p:sp>
        <p:nvSpPr>
          <p:cNvPr id="8" name="Footer Placeholder 7">
            <a:extLst>
              <a:ext uri="{FF2B5EF4-FFF2-40B4-BE49-F238E27FC236}">
                <a16:creationId xmlns:a16="http://schemas.microsoft.com/office/drawing/2014/main" id="{BBABEC04-0D71-0035-91D9-0E088F045DD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02EC437-86E1-2B20-9F54-2BB08D6CA420}"/>
              </a:ext>
            </a:extLst>
          </p:cNvPr>
          <p:cNvSpPr>
            <a:spLocks noGrp="1"/>
          </p:cNvSpPr>
          <p:nvPr>
            <p:ph type="sldNum" sz="quarter" idx="12"/>
          </p:nvPr>
        </p:nvSpPr>
        <p:spPr/>
        <p:txBody>
          <a:bodyPr/>
          <a:lstStyle/>
          <a:p>
            <a:fld id="{E32BE553-D6DD-7F4F-B600-EC9C7EFF0EF1}" type="slidenum">
              <a:rPr lang="en-US" smtClean="0"/>
              <a:t>‹#›</a:t>
            </a:fld>
            <a:endParaRPr lang="en-US" dirty="0"/>
          </a:p>
        </p:txBody>
      </p:sp>
    </p:spTree>
    <p:extLst>
      <p:ext uri="{BB962C8B-B14F-4D97-AF65-F5344CB8AC3E}">
        <p14:creationId xmlns:p14="http://schemas.microsoft.com/office/powerpoint/2010/main" val="215457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9156-4F7E-E8AE-E25A-8ECDB76EBCC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721AFE-F141-EF8A-BD25-4336635A7EDA}"/>
              </a:ext>
            </a:extLst>
          </p:cNvPr>
          <p:cNvSpPr>
            <a:spLocks noGrp="1"/>
          </p:cNvSpPr>
          <p:nvPr>
            <p:ph type="dt" sz="half" idx="10"/>
          </p:nvPr>
        </p:nvSpPr>
        <p:spPr/>
        <p:txBody>
          <a:bodyPr/>
          <a:lstStyle/>
          <a:p>
            <a:fld id="{0B4C6B1B-ADCE-2442-B157-816975363EE0}" type="datetimeFigureOut">
              <a:rPr lang="en-US" smtClean="0"/>
              <a:t>12/5/23</a:t>
            </a:fld>
            <a:endParaRPr lang="en-US" dirty="0"/>
          </a:p>
        </p:txBody>
      </p:sp>
      <p:sp>
        <p:nvSpPr>
          <p:cNvPr id="4" name="Footer Placeholder 3">
            <a:extLst>
              <a:ext uri="{FF2B5EF4-FFF2-40B4-BE49-F238E27FC236}">
                <a16:creationId xmlns:a16="http://schemas.microsoft.com/office/drawing/2014/main" id="{4C37F3BD-7BFF-8020-868F-D09408CF50E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D26BD66-376C-863E-D26E-00F40B5CB5A1}"/>
              </a:ext>
            </a:extLst>
          </p:cNvPr>
          <p:cNvSpPr>
            <a:spLocks noGrp="1"/>
          </p:cNvSpPr>
          <p:nvPr>
            <p:ph type="sldNum" sz="quarter" idx="12"/>
          </p:nvPr>
        </p:nvSpPr>
        <p:spPr/>
        <p:txBody>
          <a:bodyPr/>
          <a:lstStyle/>
          <a:p>
            <a:fld id="{E32BE553-D6DD-7F4F-B600-EC9C7EFF0EF1}" type="slidenum">
              <a:rPr lang="en-US" smtClean="0"/>
              <a:t>‹#›</a:t>
            </a:fld>
            <a:endParaRPr lang="en-US" dirty="0"/>
          </a:p>
        </p:txBody>
      </p:sp>
    </p:spTree>
    <p:extLst>
      <p:ext uri="{BB962C8B-B14F-4D97-AF65-F5344CB8AC3E}">
        <p14:creationId xmlns:p14="http://schemas.microsoft.com/office/powerpoint/2010/main" val="2036118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B5499B-B6CD-C613-4E3B-A96C73439B2E}"/>
              </a:ext>
            </a:extLst>
          </p:cNvPr>
          <p:cNvSpPr>
            <a:spLocks noGrp="1"/>
          </p:cNvSpPr>
          <p:nvPr>
            <p:ph type="dt" sz="half" idx="10"/>
          </p:nvPr>
        </p:nvSpPr>
        <p:spPr/>
        <p:txBody>
          <a:bodyPr/>
          <a:lstStyle/>
          <a:p>
            <a:fld id="{0B4C6B1B-ADCE-2442-B157-816975363EE0}" type="datetimeFigureOut">
              <a:rPr lang="en-US" smtClean="0"/>
              <a:t>12/5/23</a:t>
            </a:fld>
            <a:endParaRPr lang="en-US" dirty="0"/>
          </a:p>
        </p:txBody>
      </p:sp>
      <p:sp>
        <p:nvSpPr>
          <p:cNvPr id="3" name="Footer Placeholder 2">
            <a:extLst>
              <a:ext uri="{FF2B5EF4-FFF2-40B4-BE49-F238E27FC236}">
                <a16:creationId xmlns:a16="http://schemas.microsoft.com/office/drawing/2014/main" id="{C1F336A2-809D-59B9-0761-68E07BC6A00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43D58B0-9AE7-8F24-5392-66DF7B311205}"/>
              </a:ext>
            </a:extLst>
          </p:cNvPr>
          <p:cNvSpPr>
            <a:spLocks noGrp="1"/>
          </p:cNvSpPr>
          <p:nvPr>
            <p:ph type="sldNum" sz="quarter" idx="12"/>
          </p:nvPr>
        </p:nvSpPr>
        <p:spPr/>
        <p:txBody>
          <a:bodyPr/>
          <a:lstStyle/>
          <a:p>
            <a:fld id="{E32BE553-D6DD-7F4F-B600-EC9C7EFF0EF1}" type="slidenum">
              <a:rPr lang="en-US" smtClean="0"/>
              <a:t>‹#›</a:t>
            </a:fld>
            <a:endParaRPr lang="en-US" dirty="0"/>
          </a:p>
        </p:txBody>
      </p:sp>
    </p:spTree>
    <p:extLst>
      <p:ext uri="{BB962C8B-B14F-4D97-AF65-F5344CB8AC3E}">
        <p14:creationId xmlns:p14="http://schemas.microsoft.com/office/powerpoint/2010/main" val="1654243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85AD2-4B39-5A73-AB56-79955B5C240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ECF90AB-6529-2759-691F-5985937B9D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2EEF0EA-6E1E-959C-BF81-F3360BDE3B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F085AD4-60ED-7CCD-B33C-E7CC23373EDB}"/>
              </a:ext>
            </a:extLst>
          </p:cNvPr>
          <p:cNvSpPr>
            <a:spLocks noGrp="1"/>
          </p:cNvSpPr>
          <p:nvPr>
            <p:ph type="dt" sz="half" idx="10"/>
          </p:nvPr>
        </p:nvSpPr>
        <p:spPr/>
        <p:txBody>
          <a:bodyPr/>
          <a:lstStyle/>
          <a:p>
            <a:fld id="{0B4C6B1B-ADCE-2442-B157-816975363EE0}" type="datetimeFigureOut">
              <a:rPr lang="en-US" smtClean="0"/>
              <a:t>12/5/23</a:t>
            </a:fld>
            <a:endParaRPr lang="en-US" dirty="0"/>
          </a:p>
        </p:txBody>
      </p:sp>
      <p:sp>
        <p:nvSpPr>
          <p:cNvPr id="6" name="Footer Placeholder 5">
            <a:extLst>
              <a:ext uri="{FF2B5EF4-FFF2-40B4-BE49-F238E27FC236}">
                <a16:creationId xmlns:a16="http://schemas.microsoft.com/office/drawing/2014/main" id="{E11E9CBD-5D06-34CF-465D-89DBC735AC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A4EB95-ACC3-6FB9-5DFE-BB9701636F51}"/>
              </a:ext>
            </a:extLst>
          </p:cNvPr>
          <p:cNvSpPr>
            <a:spLocks noGrp="1"/>
          </p:cNvSpPr>
          <p:nvPr>
            <p:ph type="sldNum" sz="quarter" idx="12"/>
          </p:nvPr>
        </p:nvSpPr>
        <p:spPr/>
        <p:txBody>
          <a:bodyPr/>
          <a:lstStyle/>
          <a:p>
            <a:fld id="{E32BE553-D6DD-7F4F-B600-EC9C7EFF0EF1}" type="slidenum">
              <a:rPr lang="en-US" smtClean="0"/>
              <a:t>‹#›</a:t>
            </a:fld>
            <a:endParaRPr lang="en-US" dirty="0"/>
          </a:p>
        </p:txBody>
      </p:sp>
    </p:spTree>
    <p:extLst>
      <p:ext uri="{BB962C8B-B14F-4D97-AF65-F5344CB8AC3E}">
        <p14:creationId xmlns:p14="http://schemas.microsoft.com/office/powerpoint/2010/main" val="417409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99E9E-2B40-EFDB-0B2C-D8707E6BE9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C08090-0B4F-F08C-092B-21BB81C901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2345F9-6BEE-EA38-4862-BF3A5D794503}"/>
              </a:ext>
            </a:extLst>
          </p:cNvPr>
          <p:cNvSpPr>
            <a:spLocks noGrp="1"/>
          </p:cNvSpPr>
          <p:nvPr>
            <p:ph type="dt" sz="half" idx="10"/>
          </p:nvPr>
        </p:nvSpPr>
        <p:spPr/>
        <p:txBody>
          <a:bodyPr/>
          <a:lstStyle/>
          <a:p>
            <a:fld id="{88FF72BB-FB25-467C-BB95-42CD21FDEB1A}" type="datetimeFigureOut">
              <a:rPr lang="en-GB" smtClean="0"/>
              <a:t>05/12/2023</a:t>
            </a:fld>
            <a:endParaRPr lang="en-GB" dirty="0"/>
          </a:p>
        </p:txBody>
      </p:sp>
      <p:sp>
        <p:nvSpPr>
          <p:cNvPr id="5" name="Footer Placeholder 4">
            <a:extLst>
              <a:ext uri="{FF2B5EF4-FFF2-40B4-BE49-F238E27FC236}">
                <a16:creationId xmlns:a16="http://schemas.microsoft.com/office/drawing/2014/main" id="{D0B2C6F7-8E68-55FA-71BA-7BB5A237B35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8A99DF1-C115-30BA-6B3B-DB283BC2B371}"/>
              </a:ext>
            </a:extLst>
          </p:cNvPr>
          <p:cNvSpPr>
            <a:spLocks noGrp="1"/>
          </p:cNvSpPr>
          <p:nvPr>
            <p:ph type="sldNum" sz="quarter" idx="12"/>
          </p:nvPr>
        </p:nvSpPr>
        <p:spPr/>
        <p:txBody>
          <a:bodyPr/>
          <a:lstStyle/>
          <a:p>
            <a:fld id="{E73FA183-4304-4E56-8977-7394BA26DE6B}" type="slidenum">
              <a:rPr lang="en-GB" smtClean="0"/>
              <a:t>‹#›</a:t>
            </a:fld>
            <a:endParaRPr lang="en-GB" dirty="0"/>
          </a:p>
        </p:txBody>
      </p:sp>
    </p:spTree>
    <p:extLst>
      <p:ext uri="{BB962C8B-B14F-4D97-AF65-F5344CB8AC3E}">
        <p14:creationId xmlns:p14="http://schemas.microsoft.com/office/powerpoint/2010/main" val="1847892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E902C-0593-8C64-FCD6-EDAB2B311F4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52AA399-51BE-3046-AD3D-ED9A660B4F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1EBF8D8-E0CE-8A35-2607-469330053E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68A339C-6494-88D8-7A68-482B3B30DA87}"/>
              </a:ext>
            </a:extLst>
          </p:cNvPr>
          <p:cNvSpPr>
            <a:spLocks noGrp="1"/>
          </p:cNvSpPr>
          <p:nvPr>
            <p:ph type="dt" sz="half" idx="10"/>
          </p:nvPr>
        </p:nvSpPr>
        <p:spPr/>
        <p:txBody>
          <a:bodyPr/>
          <a:lstStyle/>
          <a:p>
            <a:fld id="{0B4C6B1B-ADCE-2442-B157-816975363EE0}" type="datetimeFigureOut">
              <a:rPr lang="en-US" smtClean="0"/>
              <a:t>12/5/23</a:t>
            </a:fld>
            <a:endParaRPr lang="en-US" dirty="0"/>
          </a:p>
        </p:txBody>
      </p:sp>
      <p:sp>
        <p:nvSpPr>
          <p:cNvPr id="6" name="Footer Placeholder 5">
            <a:extLst>
              <a:ext uri="{FF2B5EF4-FFF2-40B4-BE49-F238E27FC236}">
                <a16:creationId xmlns:a16="http://schemas.microsoft.com/office/drawing/2014/main" id="{8D6E1CE0-8708-A305-E1C1-F5E66F640D8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1C98D2-A297-7A92-AB3E-E28B5AF5DF87}"/>
              </a:ext>
            </a:extLst>
          </p:cNvPr>
          <p:cNvSpPr>
            <a:spLocks noGrp="1"/>
          </p:cNvSpPr>
          <p:nvPr>
            <p:ph type="sldNum" sz="quarter" idx="12"/>
          </p:nvPr>
        </p:nvSpPr>
        <p:spPr/>
        <p:txBody>
          <a:bodyPr/>
          <a:lstStyle/>
          <a:p>
            <a:fld id="{E32BE553-D6DD-7F4F-B600-EC9C7EFF0EF1}" type="slidenum">
              <a:rPr lang="en-US" smtClean="0"/>
              <a:t>‹#›</a:t>
            </a:fld>
            <a:endParaRPr lang="en-US" dirty="0"/>
          </a:p>
        </p:txBody>
      </p:sp>
    </p:spTree>
    <p:extLst>
      <p:ext uri="{BB962C8B-B14F-4D97-AF65-F5344CB8AC3E}">
        <p14:creationId xmlns:p14="http://schemas.microsoft.com/office/powerpoint/2010/main" val="1237473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97466-9A08-EFE6-EC22-7C3C30041E4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75FD073-C431-7E78-3C7A-DCDCD1ED9B3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17BA80-938B-856E-F590-4536F60023E6}"/>
              </a:ext>
            </a:extLst>
          </p:cNvPr>
          <p:cNvSpPr>
            <a:spLocks noGrp="1"/>
          </p:cNvSpPr>
          <p:nvPr>
            <p:ph type="dt" sz="half" idx="10"/>
          </p:nvPr>
        </p:nvSpPr>
        <p:spPr/>
        <p:txBody>
          <a:bodyPr/>
          <a:lstStyle/>
          <a:p>
            <a:fld id="{0B4C6B1B-ADCE-2442-B157-816975363EE0}" type="datetimeFigureOut">
              <a:rPr lang="en-US" smtClean="0"/>
              <a:t>12/5/23</a:t>
            </a:fld>
            <a:endParaRPr lang="en-US" dirty="0"/>
          </a:p>
        </p:txBody>
      </p:sp>
      <p:sp>
        <p:nvSpPr>
          <p:cNvPr id="5" name="Footer Placeholder 4">
            <a:extLst>
              <a:ext uri="{FF2B5EF4-FFF2-40B4-BE49-F238E27FC236}">
                <a16:creationId xmlns:a16="http://schemas.microsoft.com/office/drawing/2014/main" id="{D8C15685-4E2D-37C6-DDA6-25C6D1AB9F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300BE5-DC6B-F6AD-DC0D-4DEB3B58CBF7}"/>
              </a:ext>
            </a:extLst>
          </p:cNvPr>
          <p:cNvSpPr>
            <a:spLocks noGrp="1"/>
          </p:cNvSpPr>
          <p:nvPr>
            <p:ph type="sldNum" sz="quarter" idx="12"/>
          </p:nvPr>
        </p:nvSpPr>
        <p:spPr/>
        <p:txBody>
          <a:bodyPr/>
          <a:lstStyle/>
          <a:p>
            <a:fld id="{E32BE553-D6DD-7F4F-B600-EC9C7EFF0EF1}" type="slidenum">
              <a:rPr lang="en-US" smtClean="0"/>
              <a:t>‹#›</a:t>
            </a:fld>
            <a:endParaRPr lang="en-US" dirty="0"/>
          </a:p>
        </p:txBody>
      </p:sp>
    </p:spTree>
    <p:extLst>
      <p:ext uri="{BB962C8B-B14F-4D97-AF65-F5344CB8AC3E}">
        <p14:creationId xmlns:p14="http://schemas.microsoft.com/office/powerpoint/2010/main" val="178998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FF2602-4BCA-9EA0-6653-AEB18CCF23D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5BACC65-A5E2-8A5A-928B-7294816B01B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0A0699-3E3F-1792-05D1-E1DDD1253280}"/>
              </a:ext>
            </a:extLst>
          </p:cNvPr>
          <p:cNvSpPr>
            <a:spLocks noGrp="1"/>
          </p:cNvSpPr>
          <p:nvPr>
            <p:ph type="dt" sz="half" idx="10"/>
          </p:nvPr>
        </p:nvSpPr>
        <p:spPr/>
        <p:txBody>
          <a:bodyPr/>
          <a:lstStyle/>
          <a:p>
            <a:fld id="{0B4C6B1B-ADCE-2442-B157-816975363EE0}" type="datetimeFigureOut">
              <a:rPr lang="en-US" smtClean="0"/>
              <a:t>12/5/23</a:t>
            </a:fld>
            <a:endParaRPr lang="en-US" dirty="0"/>
          </a:p>
        </p:txBody>
      </p:sp>
      <p:sp>
        <p:nvSpPr>
          <p:cNvPr id="5" name="Footer Placeholder 4">
            <a:extLst>
              <a:ext uri="{FF2B5EF4-FFF2-40B4-BE49-F238E27FC236}">
                <a16:creationId xmlns:a16="http://schemas.microsoft.com/office/drawing/2014/main" id="{16BD77E2-6F02-7107-43AA-973B8FA8B5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22283D-EFDC-E41E-3CEB-C66E3D519F67}"/>
              </a:ext>
            </a:extLst>
          </p:cNvPr>
          <p:cNvSpPr>
            <a:spLocks noGrp="1"/>
          </p:cNvSpPr>
          <p:nvPr>
            <p:ph type="sldNum" sz="quarter" idx="12"/>
          </p:nvPr>
        </p:nvSpPr>
        <p:spPr/>
        <p:txBody>
          <a:bodyPr/>
          <a:lstStyle/>
          <a:p>
            <a:fld id="{E32BE553-D6DD-7F4F-B600-EC9C7EFF0EF1}" type="slidenum">
              <a:rPr lang="en-US" smtClean="0"/>
              <a:t>‹#›</a:t>
            </a:fld>
            <a:endParaRPr lang="en-US" dirty="0"/>
          </a:p>
        </p:txBody>
      </p:sp>
    </p:spTree>
    <p:extLst>
      <p:ext uri="{BB962C8B-B14F-4D97-AF65-F5344CB8AC3E}">
        <p14:creationId xmlns:p14="http://schemas.microsoft.com/office/powerpoint/2010/main" val="1584625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C88A2-F491-883A-3ADB-5F67CD9A81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337E7E0-A4B3-A653-4108-9F3318BDD0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C08BDF-076B-E77C-13BF-CDA8C843421F}"/>
              </a:ext>
            </a:extLst>
          </p:cNvPr>
          <p:cNvSpPr>
            <a:spLocks noGrp="1"/>
          </p:cNvSpPr>
          <p:nvPr>
            <p:ph type="dt" sz="half" idx="10"/>
          </p:nvPr>
        </p:nvSpPr>
        <p:spPr/>
        <p:txBody>
          <a:bodyPr/>
          <a:lstStyle/>
          <a:p>
            <a:fld id="{88FF72BB-FB25-467C-BB95-42CD21FDEB1A}" type="datetimeFigureOut">
              <a:rPr lang="en-GB" smtClean="0"/>
              <a:t>05/12/2023</a:t>
            </a:fld>
            <a:endParaRPr lang="en-GB" dirty="0"/>
          </a:p>
        </p:txBody>
      </p:sp>
      <p:sp>
        <p:nvSpPr>
          <p:cNvPr id="5" name="Footer Placeholder 4">
            <a:extLst>
              <a:ext uri="{FF2B5EF4-FFF2-40B4-BE49-F238E27FC236}">
                <a16:creationId xmlns:a16="http://schemas.microsoft.com/office/drawing/2014/main" id="{1B57B14A-B058-5E5C-CC9E-0FEEC89806F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1883378-76C9-8C82-255C-39F5462D1561}"/>
              </a:ext>
            </a:extLst>
          </p:cNvPr>
          <p:cNvSpPr>
            <a:spLocks noGrp="1"/>
          </p:cNvSpPr>
          <p:nvPr>
            <p:ph type="sldNum" sz="quarter" idx="12"/>
          </p:nvPr>
        </p:nvSpPr>
        <p:spPr/>
        <p:txBody>
          <a:bodyPr/>
          <a:lstStyle/>
          <a:p>
            <a:fld id="{E73FA183-4304-4E56-8977-7394BA26DE6B}" type="slidenum">
              <a:rPr lang="en-GB" smtClean="0"/>
              <a:t>‹#›</a:t>
            </a:fld>
            <a:endParaRPr lang="en-GB" dirty="0"/>
          </a:p>
        </p:txBody>
      </p:sp>
    </p:spTree>
    <p:extLst>
      <p:ext uri="{BB962C8B-B14F-4D97-AF65-F5344CB8AC3E}">
        <p14:creationId xmlns:p14="http://schemas.microsoft.com/office/powerpoint/2010/main" val="70645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0D01D-05C1-A4FF-B27B-DC74FD0333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AC7DE9-1851-6491-52AD-2F4DA1BE1F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504D7B9-F51A-F9A3-CB27-46E3043C31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F9D919-EC62-5704-01C5-73A09E8E7FAA}"/>
              </a:ext>
            </a:extLst>
          </p:cNvPr>
          <p:cNvSpPr>
            <a:spLocks noGrp="1"/>
          </p:cNvSpPr>
          <p:nvPr>
            <p:ph type="dt" sz="half" idx="10"/>
          </p:nvPr>
        </p:nvSpPr>
        <p:spPr/>
        <p:txBody>
          <a:bodyPr/>
          <a:lstStyle/>
          <a:p>
            <a:fld id="{88FF72BB-FB25-467C-BB95-42CD21FDEB1A}" type="datetimeFigureOut">
              <a:rPr lang="en-GB" smtClean="0"/>
              <a:t>05/12/2023</a:t>
            </a:fld>
            <a:endParaRPr lang="en-GB" dirty="0"/>
          </a:p>
        </p:txBody>
      </p:sp>
      <p:sp>
        <p:nvSpPr>
          <p:cNvPr id="6" name="Footer Placeholder 5">
            <a:extLst>
              <a:ext uri="{FF2B5EF4-FFF2-40B4-BE49-F238E27FC236}">
                <a16:creationId xmlns:a16="http://schemas.microsoft.com/office/drawing/2014/main" id="{EDDE5561-244C-8222-4C59-E9AB2AA5AF2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D247F74-B52A-7E61-C9A6-3C96D01920E1}"/>
              </a:ext>
            </a:extLst>
          </p:cNvPr>
          <p:cNvSpPr>
            <a:spLocks noGrp="1"/>
          </p:cNvSpPr>
          <p:nvPr>
            <p:ph type="sldNum" sz="quarter" idx="12"/>
          </p:nvPr>
        </p:nvSpPr>
        <p:spPr/>
        <p:txBody>
          <a:bodyPr/>
          <a:lstStyle/>
          <a:p>
            <a:fld id="{E73FA183-4304-4E56-8977-7394BA26DE6B}" type="slidenum">
              <a:rPr lang="en-GB" smtClean="0"/>
              <a:t>‹#›</a:t>
            </a:fld>
            <a:endParaRPr lang="en-GB" dirty="0"/>
          </a:p>
        </p:txBody>
      </p:sp>
    </p:spTree>
    <p:extLst>
      <p:ext uri="{BB962C8B-B14F-4D97-AF65-F5344CB8AC3E}">
        <p14:creationId xmlns:p14="http://schemas.microsoft.com/office/powerpoint/2010/main" val="2724719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061D9-06F4-E9DF-CA14-EBD87D8784E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78B818-8FF0-A566-FEDA-79C4B3C060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F52F38-A744-7A01-5C9E-E79EEF9562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EE3A84D-4536-D148-E791-72B95E0124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FC7F3B-FD5A-712A-EF2E-D69E067623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39E63-9577-8437-74FF-5C28570B0905}"/>
              </a:ext>
            </a:extLst>
          </p:cNvPr>
          <p:cNvSpPr>
            <a:spLocks noGrp="1"/>
          </p:cNvSpPr>
          <p:nvPr>
            <p:ph type="dt" sz="half" idx="10"/>
          </p:nvPr>
        </p:nvSpPr>
        <p:spPr/>
        <p:txBody>
          <a:bodyPr/>
          <a:lstStyle/>
          <a:p>
            <a:fld id="{88FF72BB-FB25-467C-BB95-42CD21FDEB1A}" type="datetimeFigureOut">
              <a:rPr lang="en-GB" smtClean="0"/>
              <a:t>05/12/2023</a:t>
            </a:fld>
            <a:endParaRPr lang="en-GB" dirty="0"/>
          </a:p>
        </p:txBody>
      </p:sp>
      <p:sp>
        <p:nvSpPr>
          <p:cNvPr id="8" name="Footer Placeholder 7">
            <a:extLst>
              <a:ext uri="{FF2B5EF4-FFF2-40B4-BE49-F238E27FC236}">
                <a16:creationId xmlns:a16="http://schemas.microsoft.com/office/drawing/2014/main" id="{0D7C904E-C34F-3593-E6FD-17D3C021E674}"/>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918689C5-5C36-3F6C-BB41-1B9A2BA1AE21}"/>
              </a:ext>
            </a:extLst>
          </p:cNvPr>
          <p:cNvSpPr>
            <a:spLocks noGrp="1"/>
          </p:cNvSpPr>
          <p:nvPr>
            <p:ph type="sldNum" sz="quarter" idx="12"/>
          </p:nvPr>
        </p:nvSpPr>
        <p:spPr/>
        <p:txBody>
          <a:bodyPr/>
          <a:lstStyle/>
          <a:p>
            <a:fld id="{E73FA183-4304-4E56-8977-7394BA26DE6B}" type="slidenum">
              <a:rPr lang="en-GB" smtClean="0"/>
              <a:t>‹#›</a:t>
            </a:fld>
            <a:endParaRPr lang="en-GB" dirty="0"/>
          </a:p>
        </p:txBody>
      </p:sp>
    </p:spTree>
    <p:extLst>
      <p:ext uri="{BB962C8B-B14F-4D97-AF65-F5344CB8AC3E}">
        <p14:creationId xmlns:p14="http://schemas.microsoft.com/office/powerpoint/2010/main" val="4119837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D2B59-555D-A2C1-FBD0-696317E582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14EF95-2118-9928-5E5A-65520F2F63F5}"/>
              </a:ext>
            </a:extLst>
          </p:cNvPr>
          <p:cNvSpPr>
            <a:spLocks noGrp="1"/>
          </p:cNvSpPr>
          <p:nvPr>
            <p:ph type="dt" sz="half" idx="10"/>
          </p:nvPr>
        </p:nvSpPr>
        <p:spPr/>
        <p:txBody>
          <a:bodyPr/>
          <a:lstStyle/>
          <a:p>
            <a:fld id="{88FF72BB-FB25-467C-BB95-42CD21FDEB1A}" type="datetimeFigureOut">
              <a:rPr lang="en-GB" smtClean="0"/>
              <a:t>05/12/2023</a:t>
            </a:fld>
            <a:endParaRPr lang="en-GB" dirty="0"/>
          </a:p>
        </p:txBody>
      </p:sp>
      <p:sp>
        <p:nvSpPr>
          <p:cNvPr id="4" name="Footer Placeholder 3">
            <a:extLst>
              <a:ext uri="{FF2B5EF4-FFF2-40B4-BE49-F238E27FC236}">
                <a16:creationId xmlns:a16="http://schemas.microsoft.com/office/drawing/2014/main" id="{9972EB50-1865-61D4-ACF6-74E7B7324A7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A8631F8-B5DB-67B3-001A-129CF013477B}"/>
              </a:ext>
            </a:extLst>
          </p:cNvPr>
          <p:cNvSpPr>
            <a:spLocks noGrp="1"/>
          </p:cNvSpPr>
          <p:nvPr>
            <p:ph type="sldNum" sz="quarter" idx="12"/>
          </p:nvPr>
        </p:nvSpPr>
        <p:spPr/>
        <p:txBody>
          <a:bodyPr/>
          <a:lstStyle/>
          <a:p>
            <a:fld id="{E73FA183-4304-4E56-8977-7394BA26DE6B}" type="slidenum">
              <a:rPr lang="en-GB" smtClean="0"/>
              <a:t>‹#›</a:t>
            </a:fld>
            <a:endParaRPr lang="en-GB" dirty="0"/>
          </a:p>
        </p:txBody>
      </p:sp>
    </p:spTree>
    <p:extLst>
      <p:ext uri="{BB962C8B-B14F-4D97-AF65-F5344CB8AC3E}">
        <p14:creationId xmlns:p14="http://schemas.microsoft.com/office/powerpoint/2010/main" val="1094880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E5FD6B-BF82-F6DE-204C-E4A8ABB24F5D}"/>
              </a:ext>
            </a:extLst>
          </p:cNvPr>
          <p:cNvSpPr>
            <a:spLocks noGrp="1"/>
          </p:cNvSpPr>
          <p:nvPr>
            <p:ph type="dt" sz="half" idx="10"/>
          </p:nvPr>
        </p:nvSpPr>
        <p:spPr/>
        <p:txBody>
          <a:bodyPr/>
          <a:lstStyle/>
          <a:p>
            <a:fld id="{88FF72BB-FB25-467C-BB95-42CD21FDEB1A}" type="datetimeFigureOut">
              <a:rPr lang="en-GB" smtClean="0"/>
              <a:t>05/12/2023</a:t>
            </a:fld>
            <a:endParaRPr lang="en-GB" dirty="0"/>
          </a:p>
        </p:txBody>
      </p:sp>
      <p:sp>
        <p:nvSpPr>
          <p:cNvPr id="3" name="Footer Placeholder 2">
            <a:extLst>
              <a:ext uri="{FF2B5EF4-FFF2-40B4-BE49-F238E27FC236}">
                <a16:creationId xmlns:a16="http://schemas.microsoft.com/office/drawing/2014/main" id="{9CF24B54-0CA7-6398-9957-80902211CD68}"/>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7FA5BCE-36AB-A01F-7235-764B78CF3C1B}"/>
              </a:ext>
            </a:extLst>
          </p:cNvPr>
          <p:cNvSpPr>
            <a:spLocks noGrp="1"/>
          </p:cNvSpPr>
          <p:nvPr>
            <p:ph type="sldNum" sz="quarter" idx="12"/>
          </p:nvPr>
        </p:nvSpPr>
        <p:spPr/>
        <p:txBody>
          <a:bodyPr/>
          <a:lstStyle/>
          <a:p>
            <a:fld id="{E73FA183-4304-4E56-8977-7394BA26DE6B}" type="slidenum">
              <a:rPr lang="en-GB" smtClean="0"/>
              <a:t>‹#›</a:t>
            </a:fld>
            <a:endParaRPr lang="en-GB" dirty="0"/>
          </a:p>
        </p:txBody>
      </p:sp>
    </p:spTree>
    <p:extLst>
      <p:ext uri="{BB962C8B-B14F-4D97-AF65-F5344CB8AC3E}">
        <p14:creationId xmlns:p14="http://schemas.microsoft.com/office/powerpoint/2010/main" val="1141102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8263-5455-E9F1-985E-48F5D94988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15B3598-0B82-EA72-5E04-DF69AA40FF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0B27B9-B6A5-D035-BC34-8BA8CA4D5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21BEB-79C9-6CF9-7DF4-B6BACE19A7DC}"/>
              </a:ext>
            </a:extLst>
          </p:cNvPr>
          <p:cNvSpPr>
            <a:spLocks noGrp="1"/>
          </p:cNvSpPr>
          <p:nvPr>
            <p:ph type="dt" sz="half" idx="10"/>
          </p:nvPr>
        </p:nvSpPr>
        <p:spPr/>
        <p:txBody>
          <a:bodyPr/>
          <a:lstStyle/>
          <a:p>
            <a:fld id="{88FF72BB-FB25-467C-BB95-42CD21FDEB1A}" type="datetimeFigureOut">
              <a:rPr lang="en-GB" smtClean="0"/>
              <a:t>05/12/2023</a:t>
            </a:fld>
            <a:endParaRPr lang="en-GB" dirty="0"/>
          </a:p>
        </p:txBody>
      </p:sp>
      <p:sp>
        <p:nvSpPr>
          <p:cNvPr id="6" name="Footer Placeholder 5">
            <a:extLst>
              <a:ext uri="{FF2B5EF4-FFF2-40B4-BE49-F238E27FC236}">
                <a16:creationId xmlns:a16="http://schemas.microsoft.com/office/drawing/2014/main" id="{20A3B21D-F9FA-E140-667B-8C38AA92C7F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DE07032-2A03-ED96-8182-74DDFB5B6832}"/>
              </a:ext>
            </a:extLst>
          </p:cNvPr>
          <p:cNvSpPr>
            <a:spLocks noGrp="1"/>
          </p:cNvSpPr>
          <p:nvPr>
            <p:ph type="sldNum" sz="quarter" idx="12"/>
          </p:nvPr>
        </p:nvSpPr>
        <p:spPr/>
        <p:txBody>
          <a:bodyPr/>
          <a:lstStyle/>
          <a:p>
            <a:fld id="{E73FA183-4304-4E56-8977-7394BA26DE6B}" type="slidenum">
              <a:rPr lang="en-GB" smtClean="0"/>
              <a:t>‹#›</a:t>
            </a:fld>
            <a:endParaRPr lang="en-GB" dirty="0"/>
          </a:p>
        </p:txBody>
      </p:sp>
    </p:spTree>
    <p:extLst>
      <p:ext uri="{BB962C8B-B14F-4D97-AF65-F5344CB8AC3E}">
        <p14:creationId xmlns:p14="http://schemas.microsoft.com/office/powerpoint/2010/main" val="1141286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88286-823E-8BD9-E288-EEC4E54A4C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CCF9A26-C69A-6FFB-9C62-C594913142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263D3A2-B137-5724-A520-500CA91857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2930F4-252B-B31F-C989-5241FDA3E626}"/>
              </a:ext>
            </a:extLst>
          </p:cNvPr>
          <p:cNvSpPr>
            <a:spLocks noGrp="1"/>
          </p:cNvSpPr>
          <p:nvPr>
            <p:ph type="dt" sz="half" idx="10"/>
          </p:nvPr>
        </p:nvSpPr>
        <p:spPr/>
        <p:txBody>
          <a:bodyPr/>
          <a:lstStyle/>
          <a:p>
            <a:fld id="{88FF72BB-FB25-467C-BB95-42CD21FDEB1A}" type="datetimeFigureOut">
              <a:rPr lang="en-GB" smtClean="0"/>
              <a:t>05/12/2023</a:t>
            </a:fld>
            <a:endParaRPr lang="en-GB" dirty="0"/>
          </a:p>
        </p:txBody>
      </p:sp>
      <p:sp>
        <p:nvSpPr>
          <p:cNvPr id="6" name="Footer Placeholder 5">
            <a:extLst>
              <a:ext uri="{FF2B5EF4-FFF2-40B4-BE49-F238E27FC236}">
                <a16:creationId xmlns:a16="http://schemas.microsoft.com/office/drawing/2014/main" id="{2E8A4AA0-9F68-68CC-18C4-C9A35466F85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1C2D01E-13ED-2CAD-C5EB-2EE83B897CD0}"/>
              </a:ext>
            </a:extLst>
          </p:cNvPr>
          <p:cNvSpPr>
            <a:spLocks noGrp="1"/>
          </p:cNvSpPr>
          <p:nvPr>
            <p:ph type="sldNum" sz="quarter" idx="12"/>
          </p:nvPr>
        </p:nvSpPr>
        <p:spPr/>
        <p:txBody>
          <a:bodyPr/>
          <a:lstStyle/>
          <a:p>
            <a:fld id="{E73FA183-4304-4E56-8977-7394BA26DE6B}" type="slidenum">
              <a:rPr lang="en-GB" smtClean="0"/>
              <a:t>‹#›</a:t>
            </a:fld>
            <a:endParaRPr lang="en-GB" dirty="0"/>
          </a:p>
        </p:txBody>
      </p:sp>
    </p:spTree>
    <p:extLst>
      <p:ext uri="{BB962C8B-B14F-4D97-AF65-F5344CB8AC3E}">
        <p14:creationId xmlns:p14="http://schemas.microsoft.com/office/powerpoint/2010/main" val="2524325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289826-5F20-5EDF-8C15-FF83C1A9C5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3423F6-49FE-8A7A-F54F-A2FB46F9CD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016013-957E-1DA7-C8A5-C3010E9F0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F72BB-FB25-467C-BB95-42CD21FDEB1A}" type="datetimeFigureOut">
              <a:rPr lang="en-GB" smtClean="0"/>
              <a:t>05/12/2023</a:t>
            </a:fld>
            <a:endParaRPr lang="en-GB" dirty="0"/>
          </a:p>
        </p:txBody>
      </p:sp>
      <p:sp>
        <p:nvSpPr>
          <p:cNvPr id="5" name="Footer Placeholder 4">
            <a:extLst>
              <a:ext uri="{FF2B5EF4-FFF2-40B4-BE49-F238E27FC236}">
                <a16:creationId xmlns:a16="http://schemas.microsoft.com/office/drawing/2014/main" id="{80C0C189-8ADA-2B01-1729-FAB7FB135C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DB1AE88-7EB4-C3C9-A313-20C57E09B7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FA183-4304-4E56-8977-7394BA26DE6B}" type="slidenum">
              <a:rPr lang="en-GB" smtClean="0"/>
              <a:t>‹#›</a:t>
            </a:fld>
            <a:endParaRPr lang="en-GB" dirty="0"/>
          </a:p>
        </p:txBody>
      </p:sp>
    </p:spTree>
    <p:extLst>
      <p:ext uri="{BB962C8B-B14F-4D97-AF65-F5344CB8AC3E}">
        <p14:creationId xmlns:p14="http://schemas.microsoft.com/office/powerpoint/2010/main" val="3425673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206AFA-B0AE-05E7-A1A1-CFC7996066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278679C-2B9F-494D-1419-FAE1DF4E70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84124B2-F323-3DFD-29E3-CBE1019C28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4C6B1B-ADCE-2442-B157-816975363EE0}" type="datetimeFigureOut">
              <a:rPr lang="en-US" smtClean="0"/>
              <a:t>12/5/23</a:t>
            </a:fld>
            <a:endParaRPr lang="en-US" dirty="0"/>
          </a:p>
        </p:txBody>
      </p:sp>
      <p:sp>
        <p:nvSpPr>
          <p:cNvPr id="5" name="Footer Placeholder 4">
            <a:extLst>
              <a:ext uri="{FF2B5EF4-FFF2-40B4-BE49-F238E27FC236}">
                <a16:creationId xmlns:a16="http://schemas.microsoft.com/office/drawing/2014/main" id="{C1E38821-9D08-7230-7A67-01FF7055CF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AAA2976-361B-18B4-0670-50054693D0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BE553-D6DD-7F4F-B600-EC9C7EFF0EF1}" type="slidenum">
              <a:rPr lang="en-US" smtClean="0"/>
              <a:t>‹#›</a:t>
            </a:fld>
            <a:endParaRPr lang="en-US" dirty="0"/>
          </a:p>
        </p:txBody>
      </p:sp>
    </p:spTree>
    <p:extLst>
      <p:ext uri="{BB962C8B-B14F-4D97-AF65-F5344CB8AC3E}">
        <p14:creationId xmlns:p14="http://schemas.microsoft.com/office/powerpoint/2010/main" val="4178158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hyperlink" Target="https://nsi.org.za/publications/south-african-public-service-reform-insigh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researchgate.net/publication/350726108_From_Democracy_as_Political_System_to_Democracy_as_Government_a_contribution_to_democratic_theory_from_public_administr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F7575C-EB81-5343-B510-689C1C044D78}"/>
              </a:ext>
            </a:extLst>
          </p:cNvPr>
          <p:cNvSpPr/>
          <p:nvPr/>
        </p:nvSpPr>
        <p:spPr>
          <a:xfrm>
            <a:off x="-36960" y="0"/>
            <a:ext cx="12192000" cy="2928730"/>
          </a:xfrm>
          <a:prstGeom prst="rect">
            <a:avLst/>
          </a:prstGeom>
          <a:solidFill>
            <a:srgbClr val="FEC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E9E8D946-BC24-104B-BE57-DA9CA8A4E1EF}"/>
              </a:ext>
            </a:extLst>
          </p:cNvPr>
          <p:cNvSpPr/>
          <p:nvPr/>
        </p:nvSpPr>
        <p:spPr>
          <a:xfrm>
            <a:off x="0" y="6354501"/>
            <a:ext cx="12192000" cy="503499"/>
          </a:xfrm>
          <a:prstGeom prst="rect">
            <a:avLst/>
          </a:prstGeom>
          <a:solidFill>
            <a:srgbClr val="FEC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B7EE7883-79B2-EC4E-817E-FE2DA0BB1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278" y="548955"/>
            <a:ext cx="4700544" cy="1912968"/>
          </a:xfrm>
          <a:prstGeom prst="rect">
            <a:avLst/>
          </a:prstGeom>
        </p:spPr>
      </p:pic>
      <p:sp>
        <p:nvSpPr>
          <p:cNvPr id="5" name="TextBox 4">
            <a:extLst>
              <a:ext uri="{FF2B5EF4-FFF2-40B4-BE49-F238E27FC236}">
                <a16:creationId xmlns:a16="http://schemas.microsoft.com/office/drawing/2014/main" id="{32DEA6D7-E415-E58B-0A72-0B2F48349BCC}"/>
              </a:ext>
            </a:extLst>
          </p:cNvPr>
          <p:cNvSpPr txBox="1"/>
          <p:nvPr/>
        </p:nvSpPr>
        <p:spPr>
          <a:xfrm>
            <a:off x="4199310" y="3636883"/>
            <a:ext cx="3793411" cy="1077218"/>
          </a:xfrm>
          <a:prstGeom prst="rect">
            <a:avLst/>
          </a:prstGeom>
          <a:noFill/>
        </p:spPr>
        <p:txBody>
          <a:bodyPr wrap="none" rtlCol="0">
            <a:spAutoFit/>
          </a:bodyPr>
          <a:lstStyle/>
          <a:p>
            <a:pPr algn="ctr"/>
            <a:r>
              <a:rPr lang="en-ZA" sz="3200" dirty="0">
                <a:latin typeface="Calibri" panose="020F0502020204030204" pitchFamily="34" charset="0"/>
                <a:ea typeface="Calibri" panose="020F0502020204030204" pitchFamily="34" charset="0"/>
                <a:cs typeface="Calibri" panose="020F0502020204030204" pitchFamily="34" charset="0"/>
              </a:rPr>
              <a:t>Public Service Reform</a:t>
            </a:r>
          </a:p>
          <a:p>
            <a:pPr algn="ctr"/>
            <a:endParaRPr lang="en-ZA"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7330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09578CA-4B52-C92C-E5DF-125907F2854C}"/>
              </a:ext>
            </a:extLst>
          </p:cNvPr>
          <p:cNvGrpSpPr/>
          <p:nvPr/>
        </p:nvGrpSpPr>
        <p:grpSpPr>
          <a:xfrm>
            <a:off x="1" y="-42999"/>
            <a:ext cx="12185513" cy="934250"/>
            <a:chOff x="1" y="-8275"/>
            <a:chExt cx="12185513" cy="934250"/>
          </a:xfrm>
        </p:grpSpPr>
        <p:sp>
          <p:nvSpPr>
            <p:cNvPr id="16" name="Rectangle 15">
              <a:extLst>
                <a:ext uri="{FF2B5EF4-FFF2-40B4-BE49-F238E27FC236}">
                  <a16:creationId xmlns:a16="http://schemas.microsoft.com/office/drawing/2014/main" id="{212F6C95-FF38-0CD0-084F-379D1FAD09AF}"/>
                </a:ext>
              </a:extLst>
            </p:cNvPr>
            <p:cNvSpPr/>
            <p:nvPr/>
          </p:nvSpPr>
          <p:spPr>
            <a:xfrm>
              <a:off x="1" y="-8275"/>
              <a:ext cx="10434090" cy="934250"/>
            </a:xfrm>
            <a:prstGeom prst="rect">
              <a:avLst/>
            </a:prstGeom>
            <a:solidFill>
              <a:srgbClr val="FEC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6E0F43E1-17D2-64AA-F27F-C9C7970ED08A}"/>
                </a:ext>
              </a:extLst>
            </p:cNvPr>
            <p:cNvSpPr/>
            <p:nvPr/>
          </p:nvSpPr>
          <p:spPr>
            <a:xfrm>
              <a:off x="10434091" y="-8275"/>
              <a:ext cx="1751423" cy="9321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ight Triangle 17">
              <a:extLst>
                <a:ext uri="{FF2B5EF4-FFF2-40B4-BE49-F238E27FC236}">
                  <a16:creationId xmlns:a16="http://schemas.microsoft.com/office/drawing/2014/main" id="{8B6BB783-803D-AB52-44F8-9621BDD46992}"/>
                </a:ext>
              </a:extLst>
            </p:cNvPr>
            <p:cNvSpPr/>
            <p:nvPr/>
          </p:nvSpPr>
          <p:spPr>
            <a:xfrm rot="10800000">
              <a:off x="9476975" y="-8275"/>
              <a:ext cx="957116" cy="9281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18">
              <a:extLst>
                <a:ext uri="{FF2B5EF4-FFF2-40B4-BE49-F238E27FC236}">
                  <a16:creationId xmlns:a16="http://schemas.microsoft.com/office/drawing/2014/main" id="{0178787D-86CC-3F56-BBD4-A1FAAF2C3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5987" y="205683"/>
              <a:ext cx="1525683" cy="363603"/>
            </a:xfrm>
            <a:prstGeom prst="rect">
              <a:avLst/>
            </a:prstGeom>
          </p:spPr>
        </p:pic>
      </p:grpSp>
      <p:sp>
        <p:nvSpPr>
          <p:cNvPr id="2" name="Title 3">
            <a:extLst>
              <a:ext uri="{FF2B5EF4-FFF2-40B4-BE49-F238E27FC236}">
                <a16:creationId xmlns:a16="http://schemas.microsoft.com/office/drawing/2014/main" id="{6245AE25-11B0-66DB-15A0-6431F8D7DDBD}"/>
              </a:ext>
            </a:extLst>
          </p:cNvPr>
          <p:cNvSpPr txBox="1">
            <a:spLocks/>
          </p:cNvSpPr>
          <p:nvPr/>
        </p:nvSpPr>
        <p:spPr>
          <a:xfrm>
            <a:off x="220330" y="170959"/>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A Global View</a:t>
            </a:r>
          </a:p>
        </p:txBody>
      </p:sp>
      <p:sp>
        <p:nvSpPr>
          <p:cNvPr id="3" name="TextBox 2">
            <a:extLst>
              <a:ext uri="{FF2B5EF4-FFF2-40B4-BE49-F238E27FC236}">
                <a16:creationId xmlns:a16="http://schemas.microsoft.com/office/drawing/2014/main" id="{54DFE66C-94FD-8C44-0A1C-9B08866BE2F0}"/>
              </a:ext>
            </a:extLst>
          </p:cNvPr>
          <p:cNvSpPr txBox="1"/>
          <p:nvPr/>
        </p:nvSpPr>
        <p:spPr>
          <a:xfrm>
            <a:off x="1059543" y="1710480"/>
            <a:ext cx="10072914" cy="2585323"/>
          </a:xfrm>
          <a:prstGeom prst="rect">
            <a:avLst/>
          </a:prstGeom>
          <a:noFill/>
        </p:spPr>
        <p:txBody>
          <a:bodyPr wrap="square" rtlCol="0">
            <a:spAutoFit/>
          </a:bodyPr>
          <a:lstStyle/>
          <a:p>
            <a:pPr marL="342900" indent="-342900" algn="just">
              <a:buAutoNum type="arabicPeriod"/>
            </a:pPr>
            <a:r>
              <a:rPr lang="en-US" dirty="0"/>
              <a:t>Rise of Managerialism in the Organisation of Public Administrations – critique of “Bureaucracy”</a:t>
            </a:r>
          </a:p>
          <a:p>
            <a:pPr marL="342900" indent="-342900" algn="just">
              <a:buAutoNum type="arabicPeriod"/>
            </a:pPr>
            <a:endParaRPr lang="en-US" dirty="0"/>
          </a:p>
          <a:p>
            <a:pPr marL="342900" indent="-342900" algn="just">
              <a:buAutoNum type="arabicPeriod"/>
            </a:pPr>
            <a:r>
              <a:rPr lang="en-US" dirty="0"/>
              <a:t>Le Nouvel Esprit du Capitalisme (Luc Bertolski and Eve Chiapello) – 1968 critique of bureaucracy as alienating – taken up by new generation of Business Analysts and HR theorists (Michael Porter 1980, Peter Drucker 2001) as a focus on culture, management and innovation – adapted for government in the 1990s/2000 – New Public Management</a:t>
            </a:r>
          </a:p>
          <a:p>
            <a:pPr marL="342900" indent="-342900" algn="just">
              <a:buAutoNum type="arabicPeriod"/>
            </a:pPr>
            <a:endParaRPr lang="en-US" dirty="0"/>
          </a:p>
          <a:p>
            <a:pPr marL="342900" indent="-342900" algn="just">
              <a:buAutoNum type="arabicPeriod"/>
            </a:pPr>
            <a:r>
              <a:rPr lang="en-US" dirty="0"/>
              <a:t>Shift to managerialism has weakened public administrations around the world – global crisis of democracy – growing prestige of authoritarian models (usually still bureaucratic in their organisation)</a:t>
            </a:r>
          </a:p>
        </p:txBody>
      </p:sp>
    </p:spTree>
    <p:extLst>
      <p:ext uri="{BB962C8B-B14F-4D97-AF65-F5344CB8AC3E}">
        <p14:creationId xmlns:p14="http://schemas.microsoft.com/office/powerpoint/2010/main" val="4073226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09578CA-4B52-C92C-E5DF-125907F2854C}"/>
              </a:ext>
            </a:extLst>
          </p:cNvPr>
          <p:cNvGrpSpPr/>
          <p:nvPr/>
        </p:nvGrpSpPr>
        <p:grpSpPr>
          <a:xfrm>
            <a:off x="1" y="-42999"/>
            <a:ext cx="12185513" cy="934250"/>
            <a:chOff x="1" y="-8275"/>
            <a:chExt cx="12185513" cy="934250"/>
          </a:xfrm>
        </p:grpSpPr>
        <p:sp>
          <p:nvSpPr>
            <p:cNvPr id="16" name="Rectangle 15">
              <a:extLst>
                <a:ext uri="{FF2B5EF4-FFF2-40B4-BE49-F238E27FC236}">
                  <a16:creationId xmlns:a16="http://schemas.microsoft.com/office/drawing/2014/main" id="{212F6C95-FF38-0CD0-084F-379D1FAD09AF}"/>
                </a:ext>
              </a:extLst>
            </p:cNvPr>
            <p:cNvSpPr/>
            <p:nvPr/>
          </p:nvSpPr>
          <p:spPr>
            <a:xfrm>
              <a:off x="1" y="-8275"/>
              <a:ext cx="10434090" cy="934250"/>
            </a:xfrm>
            <a:prstGeom prst="rect">
              <a:avLst/>
            </a:prstGeom>
            <a:solidFill>
              <a:srgbClr val="FEC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6E0F43E1-17D2-64AA-F27F-C9C7970ED08A}"/>
                </a:ext>
              </a:extLst>
            </p:cNvPr>
            <p:cNvSpPr/>
            <p:nvPr/>
          </p:nvSpPr>
          <p:spPr>
            <a:xfrm>
              <a:off x="10434091" y="-8275"/>
              <a:ext cx="1751423" cy="9321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ight Triangle 17">
              <a:extLst>
                <a:ext uri="{FF2B5EF4-FFF2-40B4-BE49-F238E27FC236}">
                  <a16:creationId xmlns:a16="http://schemas.microsoft.com/office/drawing/2014/main" id="{8B6BB783-803D-AB52-44F8-9621BDD46992}"/>
                </a:ext>
              </a:extLst>
            </p:cNvPr>
            <p:cNvSpPr/>
            <p:nvPr/>
          </p:nvSpPr>
          <p:spPr>
            <a:xfrm rot="10800000">
              <a:off x="9476975" y="-8275"/>
              <a:ext cx="957116" cy="9281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18">
              <a:extLst>
                <a:ext uri="{FF2B5EF4-FFF2-40B4-BE49-F238E27FC236}">
                  <a16:creationId xmlns:a16="http://schemas.microsoft.com/office/drawing/2014/main" id="{0178787D-86CC-3F56-BBD4-A1FAAF2C3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5987" y="205683"/>
              <a:ext cx="1525683" cy="363603"/>
            </a:xfrm>
            <a:prstGeom prst="rect">
              <a:avLst/>
            </a:prstGeom>
          </p:spPr>
        </p:pic>
      </p:grpSp>
      <p:sp>
        <p:nvSpPr>
          <p:cNvPr id="2" name="Title 3">
            <a:extLst>
              <a:ext uri="{FF2B5EF4-FFF2-40B4-BE49-F238E27FC236}">
                <a16:creationId xmlns:a16="http://schemas.microsoft.com/office/drawing/2014/main" id="{6245AE25-11B0-66DB-15A0-6431F8D7DDBD}"/>
              </a:ext>
            </a:extLst>
          </p:cNvPr>
          <p:cNvSpPr txBox="1">
            <a:spLocks/>
          </p:cNvSpPr>
          <p:nvPr/>
        </p:nvSpPr>
        <p:spPr>
          <a:xfrm>
            <a:off x="220330" y="170959"/>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The Five Cs of the Current Crisis </a:t>
            </a:r>
          </a:p>
        </p:txBody>
      </p:sp>
      <p:sp>
        <p:nvSpPr>
          <p:cNvPr id="3" name="TextBox 2">
            <a:extLst>
              <a:ext uri="{FF2B5EF4-FFF2-40B4-BE49-F238E27FC236}">
                <a16:creationId xmlns:a16="http://schemas.microsoft.com/office/drawing/2014/main" id="{54DFE66C-94FD-8C44-0A1C-9B08866BE2F0}"/>
              </a:ext>
            </a:extLst>
          </p:cNvPr>
          <p:cNvSpPr txBox="1"/>
          <p:nvPr/>
        </p:nvSpPr>
        <p:spPr>
          <a:xfrm>
            <a:off x="532323" y="1678502"/>
            <a:ext cx="7485291" cy="3693319"/>
          </a:xfrm>
          <a:prstGeom prst="rect">
            <a:avLst/>
          </a:prstGeom>
          <a:noFill/>
        </p:spPr>
        <p:txBody>
          <a:bodyPr wrap="square" rtlCol="0">
            <a:spAutoFit/>
          </a:bodyPr>
          <a:lstStyle/>
          <a:p>
            <a:pPr>
              <a:buFont typeface="+mj-lt"/>
              <a:buAutoNum type="arabicPeriod"/>
            </a:pPr>
            <a:r>
              <a:rPr lang="en-ZA" sz="1800" dirty="0">
                <a:solidFill>
                  <a:srgbClr val="0A3A54"/>
                </a:solidFill>
                <a:effectLst/>
                <a:latin typeface="Roboto" panose="02000000000000000000" pitchFamily="2" charset="0"/>
              </a:rPr>
              <a:t>A </a:t>
            </a:r>
            <a:r>
              <a:rPr lang="en-ZA" sz="1800" b="1" dirty="0">
                <a:solidFill>
                  <a:srgbClr val="0A3A54"/>
                </a:solidFill>
                <a:effectLst/>
                <a:latin typeface="Roboto" panose="02000000000000000000" pitchFamily="2" charset="0"/>
              </a:rPr>
              <a:t>contradiction </a:t>
            </a:r>
            <a:r>
              <a:rPr lang="en-ZA" sz="1800" dirty="0">
                <a:solidFill>
                  <a:srgbClr val="0A3A54"/>
                </a:solidFill>
                <a:effectLst/>
                <a:latin typeface="Roboto" panose="02000000000000000000" pitchFamily="2" charset="0"/>
              </a:rPr>
              <a:t>between political control and management autonomy; </a:t>
            </a:r>
          </a:p>
          <a:p>
            <a:pPr>
              <a:buFont typeface="+mj-lt"/>
              <a:buAutoNum type="arabicPeriod"/>
            </a:pPr>
            <a:endParaRPr lang="en-ZA" sz="1800" dirty="0">
              <a:solidFill>
                <a:srgbClr val="0A3A54"/>
              </a:solidFill>
              <a:effectLst/>
              <a:latin typeface="Roboto" panose="02000000000000000000" pitchFamily="2" charset="0"/>
            </a:endParaRPr>
          </a:p>
          <a:p>
            <a:pPr>
              <a:buFont typeface="+mj-lt"/>
              <a:buAutoNum type="arabicPeriod"/>
            </a:pPr>
            <a:r>
              <a:rPr lang="en-ZA" sz="1800" b="1" dirty="0">
                <a:solidFill>
                  <a:srgbClr val="0A3A54"/>
                </a:solidFill>
                <a:effectLst/>
                <a:latin typeface="Roboto" panose="02000000000000000000" pitchFamily="2" charset="0"/>
              </a:rPr>
              <a:t>Confusion </a:t>
            </a:r>
            <a:r>
              <a:rPr lang="en-ZA" sz="1800" dirty="0">
                <a:solidFill>
                  <a:srgbClr val="0A3A54"/>
                </a:solidFill>
                <a:effectLst/>
                <a:latin typeface="Roboto" panose="02000000000000000000" pitchFamily="2" charset="0"/>
              </a:rPr>
              <a:t>regarding the respective roles of the Office of the Public Service Commission, the Department of Public Service and Administration, the Department of Planning, Monitoring and Evaluation and the Presidency, collectively the ‘centre of government’; </a:t>
            </a:r>
          </a:p>
          <a:p>
            <a:pPr>
              <a:buFont typeface="+mj-lt"/>
              <a:buAutoNum type="arabicPeriod"/>
            </a:pPr>
            <a:endParaRPr lang="en-ZA" sz="1800" dirty="0">
              <a:solidFill>
                <a:srgbClr val="0A3A54"/>
              </a:solidFill>
              <a:effectLst/>
              <a:latin typeface="Roboto" panose="02000000000000000000" pitchFamily="2" charset="0"/>
            </a:endParaRPr>
          </a:p>
          <a:p>
            <a:pPr>
              <a:buFont typeface="+mj-lt"/>
              <a:buAutoNum type="arabicPeriod"/>
            </a:pPr>
            <a:r>
              <a:rPr lang="en-ZA" sz="1800" dirty="0">
                <a:solidFill>
                  <a:srgbClr val="0A3A54"/>
                </a:solidFill>
                <a:effectLst/>
                <a:latin typeface="Roboto" panose="02000000000000000000" pitchFamily="2" charset="0"/>
              </a:rPr>
              <a:t>Weak </a:t>
            </a:r>
            <a:r>
              <a:rPr lang="en-ZA" sz="1800" b="1" dirty="0">
                <a:solidFill>
                  <a:srgbClr val="0A3A54"/>
                </a:solidFill>
                <a:effectLst/>
                <a:latin typeface="Roboto" panose="02000000000000000000" pitchFamily="2" charset="0"/>
              </a:rPr>
              <a:t>capability </a:t>
            </a:r>
            <a:r>
              <a:rPr lang="en-ZA" sz="1800" dirty="0">
                <a:solidFill>
                  <a:srgbClr val="0A3A54"/>
                </a:solidFill>
                <a:effectLst/>
                <a:latin typeface="Roboto" panose="02000000000000000000" pitchFamily="2" charset="0"/>
              </a:rPr>
              <a:t>in departments; </a:t>
            </a:r>
          </a:p>
          <a:p>
            <a:pPr>
              <a:buFont typeface="+mj-lt"/>
              <a:buAutoNum type="arabicPeriod"/>
            </a:pPr>
            <a:endParaRPr lang="en-ZA" sz="1800" dirty="0">
              <a:solidFill>
                <a:srgbClr val="0A3A54"/>
              </a:solidFill>
              <a:effectLst/>
              <a:latin typeface="Roboto" panose="02000000000000000000" pitchFamily="2" charset="0"/>
            </a:endParaRPr>
          </a:p>
          <a:p>
            <a:pPr>
              <a:buFont typeface="+mj-lt"/>
              <a:buAutoNum type="arabicPeriod"/>
            </a:pPr>
            <a:r>
              <a:rPr lang="en-ZA" sz="1800" dirty="0">
                <a:solidFill>
                  <a:srgbClr val="0A3A54"/>
                </a:solidFill>
                <a:effectLst/>
                <a:latin typeface="Roboto" panose="02000000000000000000" pitchFamily="2" charset="0"/>
              </a:rPr>
              <a:t>A model of </a:t>
            </a:r>
            <a:r>
              <a:rPr lang="en-ZA" sz="1800" b="1" dirty="0">
                <a:solidFill>
                  <a:srgbClr val="0A3A54"/>
                </a:solidFill>
                <a:effectLst/>
                <a:latin typeface="Roboto" panose="02000000000000000000" pitchFamily="2" charset="0"/>
              </a:rPr>
              <a:t>centralising </a:t>
            </a:r>
            <a:r>
              <a:rPr lang="en-ZA" sz="1800" dirty="0">
                <a:solidFill>
                  <a:srgbClr val="0A3A54"/>
                </a:solidFill>
                <a:effectLst/>
                <a:latin typeface="Roboto" panose="02000000000000000000" pitchFamily="2" charset="0"/>
              </a:rPr>
              <a:t>political power and decentralising government based on the centrality of the ANC as ruling party, and; </a:t>
            </a:r>
          </a:p>
          <a:p>
            <a:endParaRPr lang="en-ZA" sz="1800" dirty="0">
              <a:solidFill>
                <a:srgbClr val="0A3A54"/>
              </a:solidFill>
              <a:effectLst/>
              <a:latin typeface="Roboto" panose="02000000000000000000" pitchFamily="2" charset="0"/>
            </a:endParaRPr>
          </a:p>
          <a:p>
            <a:r>
              <a:rPr lang="en-ZA" sz="1800" dirty="0">
                <a:solidFill>
                  <a:srgbClr val="0A3A54"/>
                </a:solidFill>
                <a:effectLst/>
                <a:latin typeface="Roboto" panose="02000000000000000000" pitchFamily="2" charset="0"/>
              </a:rPr>
              <a:t>5. </a:t>
            </a:r>
            <a:r>
              <a:rPr lang="en-ZA" sz="1800" b="1" dirty="0">
                <a:solidFill>
                  <a:srgbClr val="0A3A54"/>
                </a:solidFill>
                <a:effectLst/>
                <a:latin typeface="Roboto" panose="02000000000000000000" pitchFamily="2" charset="0"/>
              </a:rPr>
              <a:t>Corruption</a:t>
            </a:r>
            <a:r>
              <a:rPr lang="en-ZA" b="1" dirty="0">
                <a:solidFill>
                  <a:srgbClr val="0A3A54"/>
                </a:solidFill>
                <a:latin typeface="Roboto" panose="02000000000000000000" pitchFamily="2" charset="0"/>
              </a:rPr>
              <a:t>/ Criminalisation</a:t>
            </a:r>
            <a:endParaRPr lang="en-ZA" dirty="0"/>
          </a:p>
        </p:txBody>
      </p:sp>
      <p:pic>
        <p:nvPicPr>
          <p:cNvPr id="5" name="Picture 4" descr="A poster of a city&#10;&#10;Description automatically generated">
            <a:hlinkClick r:id="rId4"/>
            <a:extLst>
              <a:ext uri="{FF2B5EF4-FFF2-40B4-BE49-F238E27FC236}">
                <a16:creationId xmlns:a16="http://schemas.microsoft.com/office/drawing/2014/main" id="{3F4CF693-8E36-D1D2-BD9C-0AE74BCE20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5835" y="1414198"/>
            <a:ext cx="3735835" cy="4801314"/>
          </a:xfrm>
          <a:prstGeom prst="rect">
            <a:avLst/>
          </a:prstGeom>
        </p:spPr>
      </p:pic>
    </p:spTree>
    <p:extLst>
      <p:ext uri="{BB962C8B-B14F-4D97-AF65-F5344CB8AC3E}">
        <p14:creationId xmlns:p14="http://schemas.microsoft.com/office/powerpoint/2010/main" val="3317346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09578CA-4B52-C92C-E5DF-125907F2854C}"/>
              </a:ext>
            </a:extLst>
          </p:cNvPr>
          <p:cNvGrpSpPr/>
          <p:nvPr/>
        </p:nvGrpSpPr>
        <p:grpSpPr>
          <a:xfrm>
            <a:off x="1" y="-42999"/>
            <a:ext cx="12185513" cy="934250"/>
            <a:chOff x="1" y="-8275"/>
            <a:chExt cx="12185513" cy="934250"/>
          </a:xfrm>
        </p:grpSpPr>
        <p:sp>
          <p:nvSpPr>
            <p:cNvPr id="16" name="Rectangle 15">
              <a:extLst>
                <a:ext uri="{FF2B5EF4-FFF2-40B4-BE49-F238E27FC236}">
                  <a16:creationId xmlns:a16="http://schemas.microsoft.com/office/drawing/2014/main" id="{212F6C95-FF38-0CD0-084F-379D1FAD09AF}"/>
                </a:ext>
              </a:extLst>
            </p:cNvPr>
            <p:cNvSpPr/>
            <p:nvPr/>
          </p:nvSpPr>
          <p:spPr>
            <a:xfrm>
              <a:off x="1" y="-8275"/>
              <a:ext cx="10434090" cy="934250"/>
            </a:xfrm>
            <a:prstGeom prst="rect">
              <a:avLst/>
            </a:prstGeom>
            <a:solidFill>
              <a:srgbClr val="FEC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6E0F43E1-17D2-64AA-F27F-C9C7970ED08A}"/>
                </a:ext>
              </a:extLst>
            </p:cNvPr>
            <p:cNvSpPr/>
            <p:nvPr/>
          </p:nvSpPr>
          <p:spPr>
            <a:xfrm>
              <a:off x="10434091" y="-8275"/>
              <a:ext cx="1751423" cy="9321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ight Triangle 17">
              <a:extLst>
                <a:ext uri="{FF2B5EF4-FFF2-40B4-BE49-F238E27FC236}">
                  <a16:creationId xmlns:a16="http://schemas.microsoft.com/office/drawing/2014/main" id="{8B6BB783-803D-AB52-44F8-9621BDD46992}"/>
                </a:ext>
              </a:extLst>
            </p:cNvPr>
            <p:cNvSpPr/>
            <p:nvPr/>
          </p:nvSpPr>
          <p:spPr>
            <a:xfrm rot="10800000">
              <a:off x="9476975" y="-8275"/>
              <a:ext cx="957116" cy="9281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18">
              <a:extLst>
                <a:ext uri="{FF2B5EF4-FFF2-40B4-BE49-F238E27FC236}">
                  <a16:creationId xmlns:a16="http://schemas.microsoft.com/office/drawing/2014/main" id="{0178787D-86CC-3F56-BBD4-A1FAAF2C3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5987" y="205683"/>
              <a:ext cx="1525683" cy="363603"/>
            </a:xfrm>
            <a:prstGeom prst="rect">
              <a:avLst/>
            </a:prstGeom>
          </p:spPr>
        </p:pic>
      </p:grpSp>
      <p:sp>
        <p:nvSpPr>
          <p:cNvPr id="4" name="Title 1">
            <a:extLst>
              <a:ext uri="{FF2B5EF4-FFF2-40B4-BE49-F238E27FC236}">
                <a16:creationId xmlns:a16="http://schemas.microsoft.com/office/drawing/2014/main" id="{54BB8619-AC48-048D-AD7E-620458BC1FFE}"/>
              </a:ext>
            </a:extLst>
          </p:cNvPr>
          <p:cNvSpPr txBox="1">
            <a:spLocks/>
          </p:cNvSpPr>
          <p:nvPr/>
        </p:nvSpPr>
        <p:spPr>
          <a:xfrm>
            <a:off x="352485" y="844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Five Cs of Crisis</a:t>
            </a:r>
          </a:p>
        </p:txBody>
      </p:sp>
      <p:sp>
        <p:nvSpPr>
          <p:cNvPr id="6" name="TextBox 5">
            <a:extLst>
              <a:ext uri="{FF2B5EF4-FFF2-40B4-BE49-F238E27FC236}">
                <a16:creationId xmlns:a16="http://schemas.microsoft.com/office/drawing/2014/main" id="{0F9B50FE-ED2E-01AF-054E-8EF9B0450E17}"/>
              </a:ext>
            </a:extLst>
          </p:cNvPr>
          <p:cNvSpPr txBox="1"/>
          <p:nvPr/>
        </p:nvSpPr>
        <p:spPr>
          <a:xfrm>
            <a:off x="7353272" y="4934239"/>
            <a:ext cx="1797803" cy="646331"/>
          </a:xfrm>
          <a:prstGeom prst="rect">
            <a:avLst/>
          </a:prstGeom>
          <a:noFill/>
        </p:spPr>
        <p:txBody>
          <a:bodyPr wrap="square" rtlCol="0">
            <a:spAutoFit/>
          </a:bodyPr>
          <a:lstStyle/>
          <a:p>
            <a:r>
              <a:rPr lang="en-US" dirty="0">
                <a:solidFill>
                  <a:srgbClr val="C00000"/>
                </a:solidFill>
              </a:rPr>
              <a:t>Centralised</a:t>
            </a:r>
            <a:r>
              <a:rPr lang="en-US" dirty="0"/>
              <a:t> (through ANC)</a:t>
            </a:r>
          </a:p>
        </p:txBody>
      </p:sp>
      <p:sp>
        <p:nvSpPr>
          <p:cNvPr id="7" name="TextBox 6">
            <a:extLst>
              <a:ext uri="{FF2B5EF4-FFF2-40B4-BE49-F238E27FC236}">
                <a16:creationId xmlns:a16="http://schemas.microsoft.com/office/drawing/2014/main" id="{6891A8D3-8A6C-13BF-D247-42A09A1E2FEE}"/>
              </a:ext>
            </a:extLst>
          </p:cNvPr>
          <p:cNvSpPr txBox="1"/>
          <p:nvPr/>
        </p:nvSpPr>
        <p:spPr>
          <a:xfrm>
            <a:off x="8475403" y="4888073"/>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6228CBAD-C36F-B41D-C9A3-902FC149D3BD}"/>
              </a:ext>
            </a:extLst>
          </p:cNvPr>
          <p:cNvSpPr txBox="1"/>
          <p:nvPr/>
        </p:nvSpPr>
        <p:spPr>
          <a:xfrm>
            <a:off x="5371866" y="1156656"/>
            <a:ext cx="1797803" cy="923330"/>
          </a:xfrm>
          <a:prstGeom prst="rect">
            <a:avLst/>
          </a:prstGeom>
          <a:noFill/>
        </p:spPr>
        <p:txBody>
          <a:bodyPr wrap="square" rtlCol="0">
            <a:spAutoFit/>
          </a:bodyPr>
          <a:lstStyle/>
          <a:p>
            <a:r>
              <a:rPr lang="en-US" dirty="0">
                <a:solidFill>
                  <a:srgbClr val="C00000"/>
                </a:solidFill>
              </a:rPr>
              <a:t>Contradiction</a:t>
            </a:r>
            <a:r>
              <a:rPr lang="en-US" dirty="0"/>
              <a:t> (political/administrative)</a:t>
            </a:r>
          </a:p>
        </p:txBody>
      </p:sp>
      <p:sp>
        <p:nvSpPr>
          <p:cNvPr id="9" name="TextBox 8">
            <a:extLst>
              <a:ext uri="{FF2B5EF4-FFF2-40B4-BE49-F238E27FC236}">
                <a16:creationId xmlns:a16="http://schemas.microsoft.com/office/drawing/2014/main" id="{E60FD0FE-8879-67BC-6EEC-3AD18AF75CDD}"/>
              </a:ext>
            </a:extLst>
          </p:cNvPr>
          <p:cNvSpPr txBox="1"/>
          <p:nvPr/>
        </p:nvSpPr>
        <p:spPr>
          <a:xfrm>
            <a:off x="3419244" y="4895161"/>
            <a:ext cx="1797802" cy="646331"/>
          </a:xfrm>
          <a:prstGeom prst="rect">
            <a:avLst/>
          </a:prstGeom>
          <a:noFill/>
        </p:spPr>
        <p:txBody>
          <a:bodyPr wrap="square" rtlCol="0">
            <a:spAutoFit/>
          </a:bodyPr>
          <a:lstStyle/>
          <a:p>
            <a:r>
              <a:rPr lang="en-US" dirty="0">
                <a:solidFill>
                  <a:srgbClr val="C00000"/>
                </a:solidFill>
              </a:rPr>
              <a:t>Corruption/ Capture</a:t>
            </a:r>
          </a:p>
        </p:txBody>
      </p:sp>
      <p:sp>
        <p:nvSpPr>
          <p:cNvPr id="2" name="Regular Pentagon 1">
            <a:extLst>
              <a:ext uri="{FF2B5EF4-FFF2-40B4-BE49-F238E27FC236}">
                <a16:creationId xmlns:a16="http://schemas.microsoft.com/office/drawing/2014/main" id="{25D12425-A868-9D70-1B6B-0718D4650FAD}"/>
              </a:ext>
            </a:extLst>
          </p:cNvPr>
          <p:cNvSpPr/>
          <p:nvPr/>
        </p:nvSpPr>
        <p:spPr>
          <a:xfrm>
            <a:off x="4163056" y="2061080"/>
            <a:ext cx="3865888" cy="2859259"/>
          </a:xfrm>
          <a:prstGeom prst="pentagon">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6FFC5B7-927F-38F3-30A2-97C99E1A60F1}"/>
              </a:ext>
            </a:extLst>
          </p:cNvPr>
          <p:cNvSpPr txBox="1"/>
          <p:nvPr/>
        </p:nvSpPr>
        <p:spPr>
          <a:xfrm>
            <a:off x="8108196" y="2994632"/>
            <a:ext cx="1797803" cy="369332"/>
          </a:xfrm>
          <a:prstGeom prst="rect">
            <a:avLst/>
          </a:prstGeom>
          <a:noFill/>
        </p:spPr>
        <p:txBody>
          <a:bodyPr wrap="square" rtlCol="0">
            <a:spAutoFit/>
          </a:bodyPr>
          <a:lstStyle/>
          <a:p>
            <a:r>
              <a:rPr lang="en-US" dirty="0"/>
              <a:t>Weak </a:t>
            </a:r>
            <a:r>
              <a:rPr lang="en-US" dirty="0">
                <a:solidFill>
                  <a:srgbClr val="C00000"/>
                </a:solidFill>
              </a:rPr>
              <a:t>Capability</a:t>
            </a:r>
          </a:p>
        </p:txBody>
      </p:sp>
      <p:sp>
        <p:nvSpPr>
          <p:cNvPr id="11" name="TextBox 10">
            <a:extLst>
              <a:ext uri="{FF2B5EF4-FFF2-40B4-BE49-F238E27FC236}">
                <a16:creationId xmlns:a16="http://schemas.microsoft.com/office/drawing/2014/main" id="{8A2CDF4D-2A40-D23B-6093-7446F09DED3B}"/>
              </a:ext>
            </a:extLst>
          </p:cNvPr>
          <p:cNvSpPr txBox="1"/>
          <p:nvPr/>
        </p:nvSpPr>
        <p:spPr>
          <a:xfrm>
            <a:off x="2424037" y="2953003"/>
            <a:ext cx="1797803" cy="646331"/>
          </a:xfrm>
          <a:prstGeom prst="rect">
            <a:avLst/>
          </a:prstGeom>
          <a:noFill/>
        </p:spPr>
        <p:txBody>
          <a:bodyPr wrap="square" rtlCol="0">
            <a:spAutoFit/>
          </a:bodyPr>
          <a:lstStyle/>
          <a:p>
            <a:r>
              <a:rPr lang="en-US" dirty="0">
                <a:solidFill>
                  <a:srgbClr val="C00000"/>
                </a:solidFill>
              </a:rPr>
              <a:t>Confused</a:t>
            </a:r>
            <a:r>
              <a:rPr lang="en-US" dirty="0"/>
              <a:t> Accountability</a:t>
            </a:r>
          </a:p>
        </p:txBody>
      </p:sp>
    </p:spTree>
    <p:extLst>
      <p:ext uri="{BB962C8B-B14F-4D97-AF65-F5344CB8AC3E}">
        <p14:creationId xmlns:p14="http://schemas.microsoft.com/office/powerpoint/2010/main" val="442909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09578CA-4B52-C92C-E5DF-125907F2854C}"/>
              </a:ext>
            </a:extLst>
          </p:cNvPr>
          <p:cNvGrpSpPr/>
          <p:nvPr/>
        </p:nvGrpSpPr>
        <p:grpSpPr>
          <a:xfrm>
            <a:off x="1" y="-42999"/>
            <a:ext cx="12185513" cy="934250"/>
            <a:chOff x="1" y="-8275"/>
            <a:chExt cx="12185513" cy="934250"/>
          </a:xfrm>
        </p:grpSpPr>
        <p:sp>
          <p:nvSpPr>
            <p:cNvPr id="16" name="Rectangle 15">
              <a:extLst>
                <a:ext uri="{FF2B5EF4-FFF2-40B4-BE49-F238E27FC236}">
                  <a16:creationId xmlns:a16="http://schemas.microsoft.com/office/drawing/2014/main" id="{212F6C95-FF38-0CD0-084F-379D1FAD09AF}"/>
                </a:ext>
              </a:extLst>
            </p:cNvPr>
            <p:cNvSpPr/>
            <p:nvPr/>
          </p:nvSpPr>
          <p:spPr>
            <a:xfrm>
              <a:off x="1" y="-8275"/>
              <a:ext cx="10434090" cy="934250"/>
            </a:xfrm>
            <a:prstGeom prst="rect">
              <a:avLst/>
            </a:prstGeom>
            <a:solidFill>
              <a:srgbClr val="FEC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6E0F43E1-17D2-64AA-F27F-C9C7970ED08A}"/>
                </a:ext>
              </a:extLst>
            </p:cNvPr>
            <p:cNvSpPr/>
            <p:nvPr/>
          </p:nvSpPr>
          <p:spPr>
            <a:xfrm>
              <a:off x="10434091" y="-8275"/>
              <a:ext cx="1751423" cy="9321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ight Triangle 17">
              <a:extLst>
                <a:ext uri="{FF2B5EF4-FFF2-40B4-BE49-F238E27FC236}">
                  <a16:creationId xmlns:a16="http://schemas.microsoft.com/office/drawing/2014/main" id="{8B6BB783-803D-AB52-44F8-9621BDD46992}"/>
                </a:ext>
              </a:extLst>
            </p:cNvPr>
            <p:cNvSpPr/>
            <p:nvPr/>
          </p:nvSpPr>
          <p:spPr>
            <a:xfrm rot="10800000">
              <a:off x="9476975" y="-8275"/>
              <a:ext cx="957116" cy="9281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18">
              <a:extLst>
                <a:ext uri="{FF2B5EF4-FFF2-40B4-BE49-F238E27FC236}">
                  <a16:creationId xmlns:a16="http://schemas.microsoft.com/office/drawing/2014/main" id="{0178787D-86CC-3F56-BBD4-A1FAAF2C3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5987" y="205683"/>
              <a:ext cx="1525683" cy="363603"/>
            </a:xfrm>
            <a:prstGeom prst="rect">
              <a:avLst/>
            </a:prstGeom>
          </p:spPr>
        </p:pic>
      </p:grpSp>
      <p:sp>
        <p:nvSpPr>
          <p:cNvPr id="4" name="Title 1">
            <a:extLst>
              <a:ext uri="{FF2B5EF4-FFF2-40B4-BE49-F238E27FC236}">
                <a16:creationId xmlns:a16="http://schemas.microsoft.com/office/drawing/2014/main" id="{54BB8619-AC48-048D-AD7E-620458BC1FFE}"/>
              </a:ext>
            </a:extLst>
          </p:cNvPr>
          <p:cNvSpPr txBox="1">
            <a:spLocks/>
          </p:cNvSpPr>
          <p:nvPr/>
        </p:nvSpPr>
        <p:spPr>
          <a:xfrm>
            <a:off x="352485" y="844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There are solutions to these problems, some already on the agenda:</a:t>
            </a:r>
          </a:p>
        </p:txBody>
      </p:sp>
      <p:sp>
        <p:nvSpPr>
          <p:cNvPr id="5" name="TextBox 4">
            <a:extLst>
              <a:ext uri="{FF2B5EF4-FFF2-40B4-BE49-F238E27FC236}">
                <a16:creationId xmlns:a16="http://schemas.microsoft.com/office/drawing/2014/main" id="{9D8F3931-1562-3BC7-DE3A-36535A9F5321}"/>
              </a:ext>
            </a:extLst>
          </p:cNvPr>
          <p:cNvSpPr txBox="1"/>
          <p:nvPr/>
        </p:nvSpPr>
        <p:spPr>
          <a:xfrm>
            <a:off x="525588" y="1334010"/>
            <a:ext cx="10683240" cy="3416320"/>
          </a:xfrm>
          <a:prstGeom prst="rect">
            <a:avLst/>
          </a:prstGeom>
          <a:noFill/>
        </p:spPr>
        <p:txBody>
          <a:bodyPr wrap="square" rtlCol="0">
            <a:spAutoFit/>
          </a:bodyPr>
          <a:lstStyle/>
          <a:p>
            <a:pPr marL="342900" indent="-342900" algn="just">
              <a:buAutoNum type="arabicPeriod"/>
            </a:pPr>
            <a:r>
              <a:rPr lang="en-US" dirty="0"/>
              <a:t>The </a:t>
            </a:r>
            <a:r>
              <a:rPr lang="en-US" b="1" dirty="0"/>
              <a:t>Public Service Amendment Act – </a:t>
            </a:r>
            <a:r>
              <a:rPr lang="en-US" dirty="0"/>
              <a:t>will</a:t>
            </a:r>
            <a:r>
              <a:rPr lang="en-US" b="1" dirty="0"/>
              <a:t> </a:t>
            </a:r>
            <a:r>
              <a:rPr lang="en-US" dirty="0"/>
              <a:t>reduce the discretion that politicians currently enjoy in appointing public servants and in interfering in operational matters. (It will help </a:t>
            </a:r>
            <a:r>
              <a:rPr lang="en-US" b="1" dirty="0"/>
              <a:t>depoliticize the public service).</a:t>
            </a:r>
          </a:p>
          <a:p>
            <a:pPr marL="342900" indent="-342900" algn="just">
              <a:buAutoNum type="arabicPeriod"/>
            </a:pPr>
            <a:endParaRPr lang="en-US" b="1" dirty="0"/>
          </a:p>
          <a:p>
            <a:pPr marL="342900" indent="-342900" algn="just">
              <a:buAutoNum type="arabicPeriod"/>
            </a:pPr>
            <a:r>
              <a:rPr lang="en-US" b="1" dirty="0"/>
              <a:t>‘Professionalization framework’ </a:t>
            </a:r>
            <a:r>
              <a:rPr lang="en-US" dirty="0"/>
              <a:t>- will introduce a basic entry test into the public administration. (It will reduce the scope for unmitigated political appointments and improve meritocratic appointments in government, especially in technical and professional roles) </a:t>
            </a:r>
          </a:p>
          <a:p>
            <a:pPr marL="342900" indent="-342900" algn="just">
              <a:buAutoNum type="arabicPeriod"/>
            </a:pPr>
            <a:endParaRPr lang="en-US" dirty="0"/>
          </a:p>
          <a:p>
            <a:pPr marL="342900" indent="-342900" algn="just">
              <a:buAutoNum type="arabicPeriod"/>
            </a:pPr>
            <a:r>
              <a:rPr lang="en-US" b="1" dirty="0"/>
              <a:t>Public Service Commission Reform </a:t>
            </a:r>
            <a:r>
              <a:rPr lang="en-US" dirty="0"/>
              <a:t>– prior to1999 functioned as a powerful, HR vetting organisation. – powers removed in 1997 (1999). The DA’s Public Administration General Laws Amendment Bill, rejected by portfolio committee. </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3910139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09578CA-4B52-C92C-E5DF-125907F2854C}"/>
              </a:ext>
            </a:extLst>
          </p:cNvPr>
          <p:cNvGrpSpPr/>
          <p:nvPr/>
        </p:nvGrpSpPr>
        <p:grpSpPr>
          <a:xfrm>
            <a:off x="1" y="-42999"/>
            <a:ext cx="12185513" cy="934250"/>
            <a:chOff x="1" y="-8275"/>
            <a:chExt cx="12185513" cy="934250"/>
          </a:xfrm>
        </p:grpSpPr>
        <p:sp>
          <p:nvSpPr>
            <p:cNvPr id="16" name="Rectangle 15">
              <a:extLst>
                <a:ext uri="{FF2B5EF4-FFF2-40B4-BE49-F238E27FC236}">
                  <a16:creationId xmlns:a16="http://schemas.microsoft.com/office/drawing/2014/main" id="{212F6C95-FF38-0CD0-084F-379D1FAD09AF}"/>
                </a:ext>
              </a:extLst>
            </p:cNvPr>
            <p:cNvSpPr/>
            <p:nvPr/>
          </p:nvSpPr>
          <p:spPr>
            <a:xfrm>
              <a:off x="1" y="-8275"/>
              <a:ext cx="10434090" cy="934250"/>
            </a:xfrm>
            <a:prstGeom prst="rect">
              <a:avLst/>
            </a:prstGeom>
            <a:solidFill>
              <a:srgbClr val="FEC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6E0F43E1-17D2-64AA-F27F-C9C7970ED08A}"/>
                </a:ext>
              </a:extLst>
            </p:cNvPr>
            <p:cNvSpPr/>
            <p:nvPr/>
          </p:nvSpPr>
          <p:spPr>
            <a:xfrm>
              <a:off x="10434091" y="-8275"/>
              <a:ext cx="1751423" cy="9321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ight Triangle 17">
              <a:extLst>
                <a:ext uri="{FF2B5EF4-FFF2-40B4-BE49-F238E27FC236}">
                  <a16:creationId xmlns:a16="http://schemas.microsoft.com/office/drawing/2014/main" id="{8B6BB783-803D-AB52-44F8-9621BDD46992}"/>
                </a:ext>
              </a:extLst>
            </p:cNvPr>
            <p:cNvSpPr/>
            <p:nvPr/>
          </p:nvSpPr>
          <p:spPr>
            <a:xfrm rot="10800000">
              <a:off x="9476975" y="-8275"/>
              <a:ext cx="957116" cy="9281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18">
              <a:extLst>
                <a:ext uri="{FF2B5EF4-FFF2-40B4-BE49-F238E27FC236}">
                  <a16:creationId xmlns:a16="http://schemas.microsoft.com/office/drawing/2014/main" id="{0178787D-86CC-3F56-BBD4-A1FAAF2C3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5987" y="205683"/>
              <a:ext cx="1525683" cy="363603"/>
            </a:xfrm>
            <a:prstGeom prst="rect">
              <a:avLst/>
            </a:prstGeom>
          </p:spPr>
        </p:pic>
      </p:grpSp>
      <p:sp>
        <p:nvSpPr>
          <p:cNvPr id="4" name="Title 1">
            <a:extLst>
              <a:ext uri="{FF2B5EF4-FFF2-40B4-BE49-F238E27FC236}">
                <a16:creationId xmlns:a16="http://schemas.microsoft.com/office/drawing/2014/main" id="{54BB8619-AC48-048D-AD7E-620458BC1FFE}"/>
              </a:ext>
            </a:extLst>
          </p:cNvPr>
          <p:cNvSpPr txBox="1">
            <a:spLocks/>
          </p:cNvSpPr>
          <p:nvPr/>
        </p:nvSpPr>
        <p:spPr>
          <a:xfrm>
            <a:off x="352485" y="844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A Triple AAA Public Administration</a:t>
            </a:r>
          </a:p>
        </p:txBody>
      </p:sp>
      <p:sp>
        <p:nvSpPr>
          <p:cNvPr id="3" name="Triangle 2">
            <a:extLst>
              <a:ext uri="{FF2B5EF4-FFF2-40B4-BE49-F238E27FC236}">
                <a16:creationId xmlns:a16="http://schemas.microsoft.com/office/drawing/2014/main" id="{FB33AE8F-F30B-8498-FA6B-F90C0914D0FE}"/>
              </a:ext>
            </a:extLst>
          </p:cNvPr>
          <p:cNvSpPr/>
          <p:nvPr/>
        </p:nvSpPr>
        <p:spPr>
          <a:xfrm>
            <a:off x="4240956" y="1903357"/>
            <a:ext cx="3710088" cy="2832316"/>
          </a:xfrm>
          <a:prstGeom prst="triangl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6" name="TextBox 5">
            <a:extLst>
              <a:ext uri="{FF2B5EF4-FFF2-40B4-BE49-F238E27FC236}">
                <a16:creationId xmlns:a16="http://schemas.microsoft.com/office/drawing/2014/main" id="{0F9B50FE-ED2E-01AF-054E-8EF9B0450E17}"/>
              </a:ext>
            </a:extLst>
          </p:cNvPr>
          <p:cNvSpPr txBox="1"/>
          <p:nvPr/>
        </p:nvSpPr>
        <p:spPr>
          <a:xfrm>
            <a:off x="8108196" y="4518741"/>
            <a:ext cx="1797803" cy="369332"/>
          </a:xfrm>
          <a:prstGeom prst="rect">
            <a:avLst/>
          </a:prstGeom>
          <a:noFill/>
        </p:spPr>
        <p:txBody>
          <a:bodyPr wrap="square" rtlCol="0">
            <a:spAutoFit/>
          </a:bodyPr>
          <a:lstStyle/>
          <a:p>
            <a:r>
              <a:rPr lang="en-US" dirty="0">
                <a:solidFill>
                  <a:srgbClr val="C00000"/>
                </a:solidFill>
              </a:rPr>
              <a:t>Accountable</a:t>
            </a:r>
          </a:p>
        </p:txBody>
      </p:sp>
      <p:sp>
        <p:nvSpPr>
          <p:cNvPr id="7" name="TextBox 6">
            <a:extLst>
              <a:ext uri="{FF2B5EF4-FFF2-40B4-BE49-F238E27FC236}">
                <a16:creationId xmlns:a16="http://schemas.microsoft.com/office/drawing/2014/main" id="{6891A8D3-8A6C-13BF-D247-42A09A1E2FEE}"/>
              </a:ext>
            </a:extLst>
          </p:cNvPr>
          <p:cNvSpPr txBox="1"/>
          <p:nvPr/>
        </p:nvSpPr>
        <p:spPr>
          <a:xfrm>
            <a:off x="8475403" y="4888073"/>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6228CBAD-C36F-B41D-C9A3-902FC149D3BD}"/>
              </a:ext>
            </a:extLst>
          </p:cNvPr>
          <p:cNvSpPr txBox="1"/>
          <p:nvPr/>
        </p:nvSpPr>
        <p:spPr>
          <a:xfrm>
            <a:off x="5422237" y="1385456"/>
            <a:ext cx="1797803" cy="369332"/>
          </a:xfrm>
          <a:prstGeom prst="rect">
            <a:avLst/>
          </a:prstGeom>
          <a:noFill/>
        </p:spPr>
        <p:txBody>
          <a:bodyPr wrap="square" rtlCol="0">
            <a:spAutoFit/>
          </a:bodyPr>
          <a:lstStyle/>
          <a:p>
            <a:r>
              <a:rPr lang="en-US" dirty="0">
                <a:solidFill>
                  <a:srgbClr val="00B050"/>
                </a:solidFill>
              </a:rPr>
              <a:t>Autonomous</a:t>
            </a:r>
          </a:p>
        </p:txBody>
      </p:sp>
      <p:sp>
        <p:nvSpPr>
          <p:cNvPr id="9" name="TextBox 8">
            <a:extLst>
              <a:ext uri="{FF2B5EF4-FFF2-40B4-BE49-F238E27FC236}">
                <a16:creationId xmlns:a16="http://schemas.microsoft.com/office/drawing/2014/main" id="{E60FD0FE-8879-67BC-6EEC-3AD18AF75CDD}"/>
              </a:ext>
            </a:extLst>
          </p:cNvPr>
          <p:cNvSpPr txBox="1"/>
          <p:nvPr/>
        </p:nvSpPr>
        <p:spPr>
          <a:xfrm>
            <a:off x="3322939" y="4551007"/>
            <a:ext cx="734413" cy="369332"/>
          </a:xfrm>
          <a:prstGeom prst="rect">
            <a:avLst/>
          </a:prstGeom>
          <a:noFill/>
        </p:spPr>
        <p:txBody>
          <a:bodyPr wrap="square" rtlCol="0">
            <a:spAutoFit/>
          </a:bodyPr>
          <a:lstStyle/>
          <a:p>
            <a:r>
              <a:rPr lang="en-US" dirty="0">
                <a:solidFill>
                  <a:srgbClr val="00B050"/>
                </a:solidFill>
              </a:rPr>
              <a:t>Able</a:t>
            </a:r>
          </a:p>
        </p:txBody>
      </p:sp>
    </p:spTree>
    <p:extLst>
      <p:ext uri="{BB962C8B-B14F-4D97-AF65-F5344CB8AC3E}">
        <p14:creationId xmlns:p14="http://schemas.microsoft.com/office/powerpoint/2010/main" val="3519522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DA797C6-AC93-B94F-ADE6-A5379CA029CB}"/>
              </a:ext>
            </a:extLst>
          </p:cNvPr>
          <p:cNvGrpSpPr/>
          <p:nvPr/>
        </p:nvGrpSpPr>
        <p:grpSpPr>
          <a:xfrm>
            <a:off x="0" y="0"/>
            <a:ext cx="12185513" cy="934250"/>
            <a:chOff x="1" y="-8275"/>
            <a:chExt cx="12185513" cy="934250"/>
          </a:xfrm>
        </p:grpSpPr>
        <p:sp>
          <p:nvSpPr>
            <p:cNvPr id="23" name="Rectangle 22">
              <a:extLst>
                <a:ext uri="{FF2B5EF4-FFF2-40B4-BE49-F238E27FC236}">
                  <a16:creationId xmlns:a16="http://schemas.microsoft.com/office/drawing/2014/main" id="{E68EA5D8-5713-BA42-8F4A-18C82B20D0B6}"/>
                </a:ext>
              </a:extLst>
            </p:cNvPr>
            <p:cNvSpPr/>
            <p:nvPr/>
          </p:nvSpPr>
          <p:spPr>
            <a:xfrm>
              <a:off x="1" y="-8275"/>
              <a:ext cx="10434090" cy="934250"/>
            </a:xfrm>
            <a:prstGeom prst="rect">
              <a:avLst/>
            </a:prstGeom>
            <a:solidFill>
              <a:srgbClr val="FEC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7888087C-5A6A-DC43-8341-E043F218B46E}"/>
                </a:ext>
              </a:extLst>
            </p:cNvPr>
            <p:cNvSpPr/>
            <p:nvPr/>
          </p:nvSpPr>
          <p:spPr>
            <a:xfrm>
              <a:off x="10434091" y="-8275"/>
              <a:ext cx="1751423" cy="9321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ight Triangle 24">
              <a:extLst>
                <a:ext uri="{FF2B5EF4-FFF2-40B4-BE49-F238E27FC236}">
                  <a16:creationId xmlns:a16="http://schemas.microsoft.com/office/drawing/2014/main" id="{AB447C73-D5FA-AD49-9811-00632699D517}"/>
                </a:ext>
              </a:extLst>
            </p:cNvPr>
            <p:cNvSpPr/>
            <p:nvPr/>
          </p:nvSpPr>
          <p:spPr>
            <a:xfrm rot="10800000">
              <a:off x="9476975" y="-8275"/>
              <a:ext cx="957116" cy="9281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Picture 25">
              <a:extLst>
                <a:ext uri="{FF2B5EF4-FFF2-40B4-BE49-F238E27FC236}">
                  <a16:creationId xmlns:a16="http://schemas.microsoft.com/office/drawing/2014/main" id="{E3122C16-882D-0341-9CD4-B6C44EBB8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5987" y="205683"/>
              <a:ext cx="1525683" cy="363603"/>
            </a:xfrm>
            <a:prstGeom prst="rect">
              <a:avLst/>
            </a:prstGeom>
          </p:spPr>
        </p:pic>
      </p:grpSp>
      <p:sp>
        <p:nvSpPr>
          <p:cNvPr id="3" name="Title 1">
            <a:extLst>
              <a:ext uri="{FF2B5EF4-FFF2-40B4-BE49-F238E27FC236}">
                <a16:creationId xmlns:a16="http://schemas.microsoft.com/office/drawing/2014/main" id="{30F2B1A4-72E9-C8D9-7788-FC1AFE044D0B}"/>
              </a:ext>
            </a:extLst>
          </p:cNvPr>
          <p:cNvSpPr>
            <a:spLocks noGrp="1"/>
          </p:cNvSpPr>
          <p:nvPr>
            <p:ph type="title"/>
          </p:nvPr>
        </p:nvSpPr>
        <p:spPr>
          <a:xfrm>
            <a:off x="307936" y="-198726"/>
            <a:ext cx="10515600" cy="1325563"/>
          </a:xfrm>
        </p:spPr>
        <p:txBody>
          <a:bodyPr>
            <a:normAutofit/>
          </a:bodyPr>
          <a:lstStyle/>
          <a:p>
            <a:r>
              <a:rPr lang="en-US" sz="3000" dirty="0"/>
              <a:t>Without these reforms, progress in solving the energy </a:t>
            </a:r>
            <a:br>
              <a:rPr lang="en-US" sz="3000" dirty="0"/>
            </a:br>
            <a:r>
              <a:rPr lang="en-US" sz="3000" dirty="0"/>
              <a:t>and logistics crisis will be short-lived. </a:t>
            </a:r>
          </a:p>
        </p:txBody>
      </p:sp>
      <p:sp>
        <p:nvSpPr>
          <p:cNvPr id="4" name="TextBox 3">
            <a:extLst>
              <a:ext uri="{FF2B5EF4-FFF2-40B4-BE49-F238E27FC236}">
                <a16:creationId xmlns:a16="http://schemas.microsoft.com/office/drawing/2014/main" id="{9D1C829A-7F94-41C4-2405-B3EC1D325AFC}"/>
              </a:ext>
            </a:extLst>
          </p:cNvPr>
          <p:cNvSpPr txBox="1"/>
          <p:nvPr/>
        </p:nvSpPr>
        <p:spPr>
          <a:xfrm>
            <a:off x="507652" y="1324185"/>
            <a:ext cx="10417885" cy="3693319"/>
          </a:xfrm>
          <a:prstGeom prst="rect">
            <a:avLst/>
          </a:prstGeom>
          <a:noFill/>
        </p:spPr>
        <p:txBody>
          <a:bodyPr wrap="square" rtlCol="0">
            <a:spAutoFit/>
          </a:bodyPr>
          <a:lstStyle/>
          <a:p>
            <a:pPr marL="342900" indent="-342900" algn="just">
              <a:buAutoNum type="arabicPeriod"/>
            </a:pPr>
            <a:endParaRPr lang="en-US" dirty="0"/>
          </a:p>
          <a:p>
            <a:pPr marL="342900" indent="-342900" algn="just">
              <a:buAutoNum type="arabicPeriod"/>
            </a:pPr>
            <a:endParaRPr lang="en-US" dirty="0"/>
          </a:p>
          <a:p>
            <a:pPr marL="342900" indent="-342900" algn="just">
              <a:buAutoNum type="arabicPeriod"/>
            </a:pPr>
            <a:r>
              <a:rPr lang="en-US" dirty="0"/>
              <a:t>Even if there is immediate progress in restoring energy supply and fixing logistics, Eskom and Transnet remain vulnerable to party political appointments in their boards and their executives and political interference in operational decisions. </a:t>
            </a:r>
          </a:p>
          <a:p>
            <a:pPr marL="342900" indent="-342900" algn="just">
              <a:buAutoNum type="arabicPeriod"/>
            </a:pPr>
            <a:endParaRPr lang="en-US" dirty="0"/>
          </a:p>
          <a:p>
            <a:pPr marL="342900" indent="-342900" algn="just">
              <a:buAutoNum type="arabicPeriod"/>
            </a:pPr>
            <a:r>
              <a:rPr lang="en-US" b="1" dirty="0"/>
              <a:t>Institutional stability, integrity, autonomy underlines most of South Africa’s challenges in government. </a:t>
            </a:r>
          </a:p>
          <a:p>
            <a:pPr marL="342900" indent="-342900">
              <a:buAutoNum type="arabicPeriod"/>
            </a:pPr>
            <a:endParaRPr lang="en-US" dirty="0"/>
          </a:p>
          <a:p>
            <a:pPr marL="342900" indent="-342900">
              <a:buAutoNum type="arabicPeriod"/>
            </a:pPr>
            <a:r>
              <a:rPr lang="en-US" dirty="0"/>
              <a:t>The public administration agenda must be at the top of the political agenda – we all know this, but it lacks glamour. </a:t>
            </a:r>
          </a:p>
          <a:p>
            <a:pPr marL="342900" indent="-342900">
              <a:buAutoNum type="arabicPeriod"/>
            </a:pPr>
            <a:endParaRPr lang="en-US" dirty="0"/>
          </a:p>
          <a:p>
            <a:pPr marL="342900" indent="-342900">
              <a:buAutoNum type="arabicPeriod"/>
            </a:pPr>
            <a:endParaRPr lang="en-US" dirty="0"/>
          </a:p>
          <a:p>
            <a:endParaRPr lang="en-US" dirty="0"/>
          </a:p>
        </p:txBody>
      </p:sp>
    </p:spTree>
    <p:extLst>
      <p:ext uri="{BB962C8B-B14F-4D97-AF65-F5344CB8AC3E}">
        <p14:creationId xmlns:p14="http://schemas.microsoft.com/office/powerpoint/2010/main" val="4006422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DA797C6-AC93-B94F-ADE6-A5379CA029CB}"/>
              </a:ext>
            </a:extLst>
          </p:cNvPr>
          <p:cNvGrpSpPr/>
          <p:nvPr/>
        </p:nvGrpSpPr>
        <p:grpSpPr>
          <a:xfrm>
            <a:off x="1" y="-8275"/>
            <a:ext cx="12185513" cy="934250"/>
            <a:chOff x="1" y="-8275"/>
            <a:chExt cx="12185513" cy="934250"/>
          </a:xfrm>
        </p:grpSpPr>
        <p:sp>
          <p:nvSpPr>
            <p:cNvPr id="23" name="Rectangle 22">
              <a:extLst>
                <a:ext uri="{FF2B5EF4-FFF2-40B4-BE49-F238E27FC236}">
                  <a16:creationId xmlns:a16="http://schemas.microsoft.com/office/drawing/2014/main" id="{E68EA5D8-5713-BA42-8F4A-18C82B20D0B6}"/>
                </a:ext>
              </a:extLst>
            </p:cNvPr>
            <p:cNvSpPr/>
            <p:nvPr/>
          </p:nvSpPr>
          <p:spPr>
            <a:xfrm>
              <a:off x="1" y="-8275"/>
              <a:ext cx="10434090" cy="934250"/>
            </a:xfrm>
            <a:prstGeom prst="rect">
              <a:avLst/>
            </a:prstGeom>
            <a:solidFill>
              <a:srgbClr val="FEC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7888087C-5A6A-DC43-8341-E043F218B46E}"/>
                </a:ext>
              </a:extLst>
            </p:cNvPr>
            <p:cNvSpPr/>
            <p:nvPr/>
          </p:nvSpPr>
          <p:spPr>
            <a:xfrm>
              <a:off x="10434091" y="-8275"/>
              <a:ext cx="1751423" cy="9321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ight Triangle 24">
              <a:extLst>
                <a:ext uri="{FF2B5EF4-FFF2-40B4-BE49-F238E27FC236}">
                  <a16:creationId xmlns:a16="http://schemas.microsoft.com/office/drawing/2014/main" id="{AB447C73-D5FA-AD49-9811-00632699D517}"/>
                </a:ext>
              </a:extLst>
            </p:cNvPr>
            <p:cNvSpPr/>
            <p:nvPr/>
          </p:nvSpPr>
          <p:spPr>
            <a:xfrm rot="10800000">
              <a:off x="9476975" y="-8275"/>
              <a:ext cx="957116" cy="9281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Picture 25">
              <a:extLst>
                <a:ext uri="{FF2B5EF4-FFF2-40B4-BE49-F238E27FC236}">
                  <a16:creationId xmlns:a16="http://schemas.microsoft.com/office/drawing/2014/main" id="{E3122C16-882D-0341-9CD4-B6C44EBB8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5987" y="205683"/>
              <a:ext cx="1525683" cy="363603"/>
            </a:xfrm>
            <a:prstGeom prst="rect">
              <a:avLst/>
            </a:prstGeom>
          </p:spPr>
        </p:pic>
      </p:grpSp>
      <p:sp>
        <p:nvSpPr>
          <p:cNvPr id="36" name="TextBox 35">
            <a:extLst>
              <a:ext uri="{FF2B5EF4-FFF2-40B4-BE49-F238E27FC236}">
                <a16:creationId xmlns:a16="http://schemas.microsoft.com/office/drawing/2014/main" id="{52CB3E64-8A83-C545-969C-89F6303D1BA7}"/>
              </a:ext>
            </a:extLst>
          </p:cNvPr>
          <p:cNvSpPr txBox="1"/>
          <p:nvPr/>
        </p:nvSpPr>
        <p:spPr>
          <a:xfrm>
            <a:off x="3619613" y="2697009"/>
            <a:ext cx="2226700" cy="338554"/>
          </a:xfrm>
          <a:prstGeom prst="rect">
            <a:avLst/>
          </a:prstGeom>
          <a:noFill/>
          <a:ln>
            <a:noFill/>
          </a:ln>
        </p:spPr>
        <p:txBody>
          <a:bodyPr wrap="square" rtlCol="0" anchor="ctr">
            <a:spAutoFit/>
          </a:bodyPr>
          <a:lstStyle>
            <a:defPPr>
              <a:defRPr lang="en-US"/>
            </a:defPPr>
            <a:lvl2pPr marL="0" lvl="1" algn="ctr"/>
          </a:lstStyle>
          <a:p>
            <a:pPr lvl="1"/>
            <a:r>
              <a:rPr lang="en-GB" sz="1600" b="1" dirty="0">
                <a:solidFill>
                  <a:schemeClr val="bg1"/>
                </a:solidFill>
                <a:latin typeface="Roboto" panose="02000000000000000000" pitchFamily="2" charset="0"/>
                <a:ea typeface="Roboto" panose="02000000000000000000" pitchFamily="2" charset="0"/>
              </a:rPr>
              <a:t>Procurement Reform</a:t>
            </a:r>
          </a:p>
        </p:txBody>
      </p:sp>
      <p:sp>
        <p:nvSpPr>
          <p:cNvPr id="3" name="Title 1">
            <a:extLst>
              <a:ext uri="{FF2B5EF4-FFF2-40B4-BE49-F238E27FC236}">
                <a16:creationId xmlns:a16="http://schemas.microsoft.com/office/drawing/2014/main" id="{80E024C4-57EA-4A11-7117-06E4ECABDE1F}"/>
              </a:ext>
            </a:extLst>
          </p:cNvPr>
          <p:cNvSpPr>
            <a:spLocks noGrp="1"/>
          </p:cNvSpPr>
          <p:nvPr>
            <p:ph type="title"/>
          </p:nvPr>
        </p:nvSpPr>
        <p:spPr>
          <a:xfrm>
            <a:off x="220330" y="-119250"/>
            <a:ext cx="10515600" cy="1325563"/>
          </a:xfrm>
        </p:spPr>
        <p:txBody>
          <a:bodyPr>
            <a:normAutofit/>
          </a:bodyPr>
          <a:lstStyle/>
          <a:p>
            <a:r>
              <a:rPr lang="en-US" sz="3000" dirty="0"/>
              <a:t>A powerful, independent movement to make the case for </a:t>
            </a:r>
            <a:br>
              <a:rPr lang="en-US" sz="3000" dirty="0"/>
            </a:br>
            <a:r>
              <a:rPr lang="en-US" sz="3000" dirty="0"/>
              <a:t>fixing government a ‘no brainer’</a:t>
            </a:r>
          </a:p>
        </p:txBody>
      </p:sp>
      <p:sp>
        <p:nvSpPr>
          <p:cNvPr id="5" name="TextBox 4">
            <a:extLst>
              <a:ext uri="{FF2B5EF4-FFF2-40B4-BE49-F238E27FC236}">
                <a16:creationId xmlns:a16="http://schemas.microsoft.com/office/drawing/2014/main" id="{F2EB18A1-A943-D1A1-E335-6F7DB576CB27}"/>
              </a:ext>
            </a:extLst>
          </p:cNvPr>
          <p:cNvSpPr txBox="1"/>
          <p:nvPr/>
        </p:nvSpPr>
        <p:spPr>
          <a:xfrm>
            <a:off x="386807" y="1317288"/>
            <a:ext cx="10919012" cy="3693319"/>
          </a:xfrm>
          <a:prstGeom prst="rect">
            <a:avLst/>
          </a:prstGeom>
          <a:noFill/>
        </p:spPr>
        <p:txBody>
          <a:bodyPr wrap="square" rtlCol="0">
            <a:spAutoFit/>
          </a:bodyPr>
          <a:lstStyle/>
          <a:p>
            <a:pPr algn="just"/>
            <a:r>
              <a:rPr lang="en-US" dirty="0"/>
              <a:t>The current situation is ripe for change: </a:t>
            </a:r>
          </a:p>
          <a:p>
            <a:pPr algn="just"/>
            <a:endParaRPr lang="en-US" dirty="0"/>
          </a:p>
          <a:p>
            <a:pPr marL="342900" indent="-342900" algn="just">
              <a:buAutoNum type="arabicPeriod"/>
            </a:pPr>
            <a:r>
              <a:rPr lang="en-US" dirty="0"/>
              <a:t>There are concrete proposals before parliament, </a:t>
            </a:r>
          </a:p>
          <a:p>
            <a:pPr marL="342900" indent="-342900" algn="just">
              <a:buAutoNum type="arabicPeriod"/>
            </a:pPr>
            <a:r>
              <a:rPr lang="en-US" dirty="0"/>
              <a:t>There are forces in the ANC strong enough to ensure that reforms are not blocked</a:t>
            </a:r>
          </a:p>
          <a:p>
            <a:pPr marL="342900" indent="-342900" algn="just">
              <a:buAutoNum type="arabicPeriod"/>
            </a:pPr>
            <a:r>
              <a:rPr lang="en-US" dirty="0"/>
              <a:t>Opposition parties are potentially in favour of government reform</a:t>
            </a:r>
          </a:p>
          <a:p>
            <a:pPr marL="342900" indent="-342900" algn="just">
              <a:buAutoNum type="arabicPeriod"/>
            </a:pPr>
            <a:endParaRPr lang="en-US" dirty="0"/>
          </a:p>
          <a:p>
            <a:pPr algn="just"/>
            <a:r>
              <a:rPr lang="en-US" dirty="0"/>
              <a:t>To get these changes over the line in the coming months, we need:</a:t>
            </a:r>
          </a:p>
          <a:p>
            <a:pPr algn="just"/>
            <a:endParaRPr lang="en-US" dirty="0"/>
          </a:p>
          <a:p>
            <a:pPr algn="just"/>
            <a:r>
              <a:rPr lang="en-US" dirty="0"/>
              <a:t>	a </a:t>
            </a:r>
            <a:r>
              <a:rPr lang="en-US" b="1" dirty="0"/>
              <a:t>powerful movement of civil society organisations and business</a:t>
            </a:r>
            <a:r>
              <a:rPr lang="en-US" dirty="0"/>
              <a:t> to build general support for reform and 	to build cross political party support for the passing of the Public Service Amendment Bill and the 	introduction of the Professionalisation Framework.</a:t>
            </a:r>
          </a:p>
          <a:p>
            <a:endParaRPr lang="en-US" dirty="0"/>
          </a:p>
          <a:p>
            <a:endParaRPr lang="en-US" dirty="0"/>
          </a:p>
        </p:txBody>
      </p:sp>
      <p:sp>
        <p:nvSpPr>
          <p:cNvPr id="6" name="Right Arrow 5">
            <a:extLst>
              <a:ext uri="{FF2B5EF4-FFF2-40B4-BE49-F238E27FC236}">
                <a16:creationId xmlns:a16="http://schemas.microsoft.com/office/drawing/2014/main" id="{5212F0F2-E6A2-E954-C8C7-6AE1ABE49F39}"/>
              </a:ext>
            </a:extLst>
          </p:cNvPr>
          <p:cNvSpPr/>
          <p:nvPr/>
        </p:nvSpPr>
        <p:spPr>
          <a:xfrm>
            <a:off x="623109" y="3752219"/>
            <a:ext cx="526143"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6146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DA797C6-AC93-B94F-ADE6-A5379CA029CB}"/>
              </a:ext>
            </a:extLst>
          </p:cNvPr>
          <p:cNvGrpSpPr/>
          <p:nvPr/>
        </p:nvGrpSpPr>
        <p:grpSpPr>
          <a:xfrm>
            <a:off x="1" y="-8275"/>
            <a:ext cx="12185513" cy="934250"/>
            <a:chOff x="1" y="-8275"/>
            <a:chExt cx="12185513" cy="934250"/>
          </a:xfrm>
        </p:grpSpPr>
        <p:sp>
          <p:nvSpPr>
            <p:cNvPr id="23" name="Rectangle 22">
              <a:extLst>
                <a:ext uri="{FF2B5EF4-FFF2-40B4-BE49-F238E27FC236}">
                  <a16:creationId xmlns:a16="http://schemas.microsoft.com/office/drawing/2014/main" id="{E68EA5D8-5713-BA42-8F4A-18C82B20D0B6}"/>
                </a:ext>
              </a:extLst>
            </p:cNvPr>
            <p:cNvSpPr/>
            <p:nvPr/>
          </p:nvSpPr>
          <p:spPr>
            <a:xfrm>
              <a:off x="1" y="-8275"/>
              <a:ext cx="10434090" cy="934250"/>
            </a:xfrm>
            <a:prstGeom prst="rect">
              <a:avLst/>
            </a:prstGeom>
            <a:solidFill>
              <a:srgbClr val="FEC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7888087C-5A6A-DC43-8341-E043F218B46E}"/>
                </a:ext>
              </a:extLst>
            </p:cNvPr>
            <p:cNvSpPr/>
            <p:nvPr/>
          </p:nvSpPr>
          <p:spPr>
            <a:xfrm>
              <a:off x="10434091" y="-8275"/>
              <a:ext cx="1751423" cy="9321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ight Triangle 24">
              <a:extLst>
                <a:ext uri="{FF2B5EF4-FFF2-40B4-BE49-F238E27FC236}">
                  <a16:creationId xmlns:a16="http://schemas.microsoft.com/office/drawing/2014/main" id="{AB447C73-D5FA-AD49-9811-00632699D517}"/>
                </a:ext>
              </a:extLst>
            </p:cNvPr>
            <p:cNvSpPr/>
            <p:nvPr/>
          </p:nvSpPr>
          <p:spPr>
            <a:xfrm rot="10800000">
              <a:off x="9476975" y="-8275"/>
              <a:ext cx="957116" cy="9281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Picture 25">
              <a:extLst>
                <a:ext uri="{FF2B5EF4-FFF2-40B4-BE49-F238E27FC236}">
                  <a16:creationId xmlns:a16="http://schemas.microsoft.com/office/drawing/2014/main" id="{E3122C16-882D-0341-9CD4-B6C44EBB8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5987" y="205683"/>
              <a:ext cx="1525683" cy="363603"/>
            </a:xfrm>
            <a:prstGeom prst="rect">
              <a:avLst/>
            </a:prstGeom>
          </p:spPr>
        </p:pic>
      </p:grpSp>
      <p:sp>
        <p:nvSpPr>
          <p:cNvPr id="36" name="TextBox 35">
            <a:extLst>
              <a:ext uri="{FF2B5EF4-FFF2-40B4-BE49-F238E27FC236}">
                <a16:creationId xmlns:a16="http://schemas.microsoft.com/office/drawing/2014/main" id="{52CB3E64-8A83-C545-969C-89F6303D1BA7}"/>
              </a:ext>
            </a:extLst>
          </p:cNvPr>
          <p:cNvSpPr txBox="1"/>
          <p:nvPr/>
        </p:nvSpPr>
        <p:spPr>
          <a:xfrm>
            <a:off x="3619613" y="2697009"/>
            <a:ext cx="2226700" cy="338554"/>
          </a:xfrm>
          <a:prstGeom prst="rect">
            <a:avLst/>
          </a:prstGeom>
          <a:noFill/>
          <a:ln>
            <a:noFill/>
          </a:ln>
        </p:spPr>
        <p:txBody>
          <a:bodyPr wrap="square" rtlCol="0" anchor="ctr">
            <a:spAutoFit/>
          </a:bodyPr>
          <a:lstStyle>
            <a:defPPr>
              <a:defRPr lang="en-US"/>
            </a:defPPr>
            <a:lvl2pPr marL="0" lvl="1" algn="ctr"/>
          </a:lstStyle>
          <a:p>
            <a:pPr lvl="1"/>
            <a:r>
              <a:rPr lang="en-GB" sz="1600" b="1" dirty="0">
                <a:solidFill>
                  <a:schemeClr val="bg1"/>
                </a:solidFill>
                <a:latin typeface="Roboto" panose="02000000000000000000" pitchFamily="2" charset="0"/>
                <a:ea typeface="Roboto" panose="02000000000000000000" pitchFamily="2" charset="0"/>
              </a:rPr>
              <a:t>Procurement Reform</a:t>
            </a:r>
          </a:p>
        </p:txBody>
      </p:sp>
      <p:sp>
        <p:nvSpPr>
          <p:cNvPr id="3" name="Title 1">
            <a:extLst>
              <a:ext uri="{FF2B5EF4-FFF2-40B4-BE49-F238E27FC236}">
                <a16:creationId xmlns:a16="http://schemas.microsoft.com/office/drawing/2014/main" id="{80E024C4-57EA-4A11-7117-06E4ECABDE1F}"/>
              </a:ext>
            </a:extLst>
          </p:cNvPr>
          <p:cNvSpPr>
            <a:spLocks noGrp="1"/>
          </p:cNvSpPr>
          <p:nvPr>
            <p:ph type="title"/>
          </p:nvPr>
        </p:nvSpPr>
        <p:spPr>
          <a:xfrm>
            <a:off x="220330" y="-119250"/>
            <a:ext cx="10515600" cy="1325563"/>
          </a:xfrm>
        </p:spPr>
        <p:txBody>
          <a:bodyPr>
            <a:normAutofit/>
          </a:bodyPr>
          <a:lstStyle/>
          <a:p>
            <a:r>
              <a:rPr lang="en-US" sz="3000" dirty="0"/>
              <a:t>A Second Republic</a:t>
            </a:r>
          </a:p>
        </p:txBody>
      </p:sp>
      <p:sp>
        <p:nvSpPr>
          <p:cNvPr id="5" name="TextBox 4">
            <a:extLst>
              <a:ext uri="{FF2B5EF4-FFF2-40B4-BE49-F238E27FC236}">
                <a16:creationId xmlns:a16="http://schemas.microsoft.com/office/drawing/2014/main" id="{F2EB18A1-A943-D1A1-E335-6F7DB576CB27}"/>
              </a:ext>
            </a:extLst>
          </p:cNvPr>
          <p:cNvSpPr txBox="1"/>
          <p:nvPr/>
        </p:nvSpPr>
        <p:spPr>
          <a:xfrm>
            <a:off x="513416" y="1573624"/>
            <a:ext cx="10919012" cy="3139321"/>
          </a:xfrm>
          <a:prstGeom prst="rect">
            <a:avLst/>
          </a:prstGeom>
          <a:noFill/>
        </p:spPr>
        <p:txBody>
          <a:bodyPr wrap="square" rtlCol="0">
            <a:spAutoFit/>
          </a:bodyPr>
          <a:lstStyle/>
          <a:p>
            <a:pPr marL="285750" indent="-285750">
              <a:buFont typeface="Arial" panose="020B0604020202020204" pitchFamily="34" charset="0"/>
              <a:buChar char="•"/>
            </a:pPr>
            <a:r>
              <a:rPr lang="en-US" dirty="0"/>
              <a:t>We are on the cusp of a </a:t>
            </a:r>
            <a:r>
              <a:rPr lang="en-US" b="1" dirty="0"/>
              <a:t>Second Republic </a:t>
            </a:r>
            <a:r>
              <a:rPr lang="en-US" dirty="0"/>
              <a:t>– deepening democracy – move from democracy as political system to </a:t>
            </a:r>
            <a:r>
              <a:rPr lang="en-US" dirty="0">
                <a:hlinkClick r:id="rId4"/>
              </a:rPr>
              <a:t>democracy as government</a:t>
            </a:r>
            <a:r>
              <a:rPr lang="en-US" dirty="0"/>
              <a:t>. </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r>
              <a:rPr lang="en-US" dirty="0"/>
              <a:t>There are concrete proposals to modernize government – largely an initiative of progressive public servants</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 need a movement to build momentum for reform to get changes over the line in next 6 months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690330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2130F5DA99C24DB2E842DB5400BC49" ma:contentTypeVersion="14" ma:contentTypeDescription="Create a new document." ma:contentTypeScope="" ma:versionID="f03b6b0d9a6407bbe1faecb69780c863">
  <xsd:schema xmlns:xsd="http://www.w3.org/2001/XMLSchema" xmlns:xs="http://www.w3.org/2001/XMLSchema" xmlns:p="http://schemas.microsoft.com/office/2006/metadata/properties" xmlns:ns3="acfc9eb3-18a9-4237-adad-20496e56d981" xmlns:ns4="4e57cf85-3a01-41dc-91d5-5cf163771d49" targetNamespace="http://schemas.microsoft.com/office/2006/metadata/properties" ma:root="true" ma:fieldsID="74b2e9a83e2798eac52fa8e26c5526e1" ns3:_="" ns4:_="">
    <xsd:import namespace="acfc9eb3-18a9-4237-adad-20496e56d981"/>
    <xsd:import namespace="4e57cf85-3a01-41dc-91d5-5cf163771d4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element ref="ns4:SharedWithUsers" minOccurs="0"/>
                <xsd:element ref="ns4:SharedWithDetails" minOccurs="0"/>
                <xsd:element ref="ns4:SharingHintHash" minOccurs="0"/>
                <xsd:element ref="ns3:MediaServiceAutoKeyPoints" minOccurs="0"/>
                <xsd:element ref="ns3:MediaServiceKeyPoints" minOccurs="0"/>
                <xsd:element ref="ns3:_activity" minOccurs="0"/>
                <xsd:element ref="ns3:MediaServiceObjectDetectorVersion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c9eb3-18a9-4237-adad-20496e56d9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57cf85-3a01-41dc-91d5-5cf163771d4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cfc9eb3-18a9-4237-adad-20496e56d981" xsi:nil="true"/>
  </documentManagement>
</p:properties>
</file>

<file path=customXml/itemProps1.xml><?xml version="1.0" encoding="utf-8"?>
<ds:datastoreItem xmlns:ds="http://schemas.openxmlformats.org/officeDocument/2006/customXml" ds:itemID="{572576EC-F948-495C-82B9-A9E5E2C003F9}">
  <ds:schemaRefs>
    <ds:schemaRef ds:uri="http://schemas.microsoft.com/sharepoint/v3/contenttype/forms"/>
  </ds:schemaRefs>
</ds:datastoreItem>
</file>

<file path=customXml/itemProps2.xml><?xml version="1.0" encoding="utf-8"?>
<ds:datastoreItem xmlns:ds="http://schemas.openxmlformats.org/officeDocument/2006/customXml" ds:itemID="{9CC33A29-63E8-4473-8211-8937347BD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fc9eb3-18a9-4237-adad-20496e56d981"/>
    <ds:schemaRef ds:uri="4e57cf85-3a01-41dc-91d5-5cf163771d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B734D6-2DFB-40C6-908B-4BAEF473F591}">
  <ds:schemaRefs>
    <ds:schemaRef ds:uri="acfc9eb3-18a9-4237-adad-20496e56d981"/>
    <ds:schemaRef ds:uri="http://schemas.microsoft.com/office/2006/documentManagement/types"/>
    <ds:schemaRef ds:uri="http://purl.org/dc/terms/"/>
    <ds:schemaRef ds:uri="http://schemas.openxmlformats.org/package/2006/metadata/core-properties"/>
    <ds:schemaRef ds:uri="http://purl.org/dc/elements/1.1/"/>
    <ds:schemaRef ds:uri="http://purl.org/dc/dcmitype/"/>
    <ds:schemaRef ds:uri="http://schemas.microsoft.com/office/2006/metadata/properties"/>
    <ds:schemaRef ds:uri="http://schemas.microsoft.com/office/infopath/2007/PartnerControls"/>
    <ds:schemaRef ds:uri="4e57cf85-3a01-41dc-91d5-5cf163771d4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17027</TotalTime>
  <Words>636</Words>
  <Application>Microsoft Macintosh PowerPoint</Application>
  <PresentationFormat>Widescreen</PresentationFormat>
  <Paragraphs>72</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Roboto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Without these reforms, progress in solving the energy  and logistics crisis will be short-lived. </vt:lpstr>
      <vt:lpstr>A powerful, independent movement to make the case for  fixing government a ‘no brainer’</vt:lpstr>
      <vt:lpstr>A Second Republic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dc:title>
  <dc:creator>Stephen Harvey</dc:creator>
  <cp:lastModifiedBy>Jelena Vidojević</cp:lastModifiedBy>
  <cp:revision>77</cp:revision>
  <dcterms:created xsi:type="dcterms:W3CDTF">2022-09-20T10:51:01Z</dcterms:created>
  <dcterms:modified xsi:type="dcterms:W3CDTF">2023-12-06T05:45:18Z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0x010100E22130F5DA99C24DB2E842DB5400BC49</vt:lpwstr>
  </property>
</Properties>
</file>