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6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15835-96A2-482E-B5CB-6B183C81D9F7}" type="datetimeFigureOut">
              <a:rPr lang="en-ZA" smtClean="0"/>
              <a:t>2026/08/18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9D93DB-91BF-4255-95CA-13EA8395334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45744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9a1b527ad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86" name="Google Shape;86;g329a1b527ad_0_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329a1b527ad_0_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 t="15432" r="517" b="604"/>
          <a:stretch/>
        </p:blipFill>
        <p:spPr>
          <a:xfrm>
            <a:off x="0" y="-137651"/>
            <a:ext cx="12192000" cy="700909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/>
          <p:nvPr/>
        </p:nvSpPr>
        <p:spPr>
          <a:xfrm>
            <a:off x="-23118" y="5575896"/>
            <a:ext cx="10109700" cy="1309118"/>
          </a:xfrm>
          <a:prstGeom prst="rect">
            <a:avLst/>
          </a:prstGeom>
          <a:solidFill>
            <a:srgbClr val="FEC6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560290" y="4576439"/>
            <a:ext cx="8279004" cy="1960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80000"/>
              </a:lnSpc>
              <a:buSzPts val="1100"/>
            </a:pPr>
            <a:r>
              <a:rPr lang="en-GB" sz="4800" dirty="0">
                <a:solidFill>
                  <a:schemeClr val="dk1"/>
                </a:solidFill>
                <a:latin typeface="Roboto Condensed Black"/>
                <a:ea typeface="Roboto Condensed Black"/>
                <a:cs typeface="Roboto Condensed Black"/>
                <a:sym typeface="Roboto Condensed Black"/>
              </a:rPr>
              <a:t>Retiring the 1994 Generation</a:t>
            </a:r>
            <a:endParaRPr lang="en-US" sz="4800" dirty="0">
              <a:solidFill>
                <a:schemeClr val="dk1"/>
              </a:solidFill>
              <a:latin typeface="Roboto Condensed Black"/>
              <a:ea typeface="Roboto Condensed Black"/>
              <a:cs typeface="Roboto Condensed Black"/>
              <a:sym typeface="Roboto Condensed Black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6148267" y="6488872"/>
            <a:ext cx="3302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 dirty="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©</a:t>
            </a:r>
            <a:r>
              <a:rPr lang="en-GB" sz="900" b="1" i="1" dirty="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New South Institute August 2026</a:t>
            </a:r>
            <a:endParaRPr sz="700" b="1" dirty="0"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93" name="Google Shape;93;p13"/>
          <p:cNvGrpSpPr/>
          <p:nvPr/>
        </p:nvGrpSpPr>
        <p:grpSpPr>
          <a:xfrm>
            <a:off x="8466054" y="5437804"/>
            <a:ext cx="3725946" cy="1447209"/>
            <a:chOff x="9477091" y="-8363"/>
            <a:chExt cx="2708400" cy="936578"/>
          </a:xfrm>
        </p:grpSpPr>
        <p:sp>
          <p:nvSpPr>
            <p:cNvPr id="94" name="Google Shape;94;p13"/>
            <p:cNvSpPr/>
            <p:nvPr/>
          </p:nvSpPr>
          <p:spPr>
            <a:xfrm>
              <a:off x="10434091" y="-8275"/>
              <a:ext cx="1751400" cy="93649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6" name="Google Shape;96;p1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445987" y="262780"/>
              <a:ext cx="1525685" cy="3636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7" name="Google Shape;97;p13"/>
          <p:cNvPicPr preferRelativeResize="0"/>
          <p:nvPr/>
        </p:nvPicPr>
        <p:blipFill rotWithShape="1">
          <a:blip r:embed="rId5">
            <a:alphaModFix/>
          </a:blip>
          <a:srcRect l="13179" b="48224"/>
          <a:stretch/>
        </p:blipFill>
        <p:spPr>
          <a:xfrm>
            <a:off x="0" y="0"/>
            <a:ext cx="10585052" cy="49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dirty="0"/>
              <a:t>The bridge between the two NSI reports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607040" cy="328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/>
            </a:pPr>
            <a:endParaRPr lang="en-ZA" dirty="0"/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May 2025: What happens when an ageing public service retires?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2026: What happens when the post-1994 senior leadership generation retires?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diagnosis has moved from demographics → leadership → institutional capability.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Professionalisation</a:t>
            </a: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is the bridge between the two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Retiring the 1994 Generation | 2</a:t>
            </a:r>
          </a:p>
        </p:txBody>
      </p:sp>
      <p:grpSp>
        <p:nvGrpSpPr>
          <p:cNvPr id="11" name="Google Shape;120;p15">
            <a:extLst>
              <a:ext uri="{FF2B5EF4-FFF2-40B4-BE49-F238E27FC236}">
                <a16:creationId xmlns:a16="http://schemas.microsoft.com/office/drawing/2014/main" id="{5AC03E95-0E21-33D1-C271-5CCC22052C99}"/>
              </a:ext>
            </a:extLst>
          </p:cNvPr>
          <p:cNvGrpSpPr/>
          <p:nvPr/>
        </p:nvGrpSpPr>
        <p:grpSpPr>
          <a:xfrm>
            <a:off x="10165571" y="-8375"/>
            <a:ext cx="2026433" cy="731494"/>
            <a:chOff x="9477091" y="-8363"/>
            <a:chExt cx="2582101" cy="932196"/>
          </a:xfrm>
        </p:grpSpPr>
        <p:sp>
          <p:nvSpPr>
            <p:cNvPr id="12" name="Google Shape;121;p15">
              <a:extLst>
                <a:ext uri="{FF2B5EF4-FFF2-40B4-BE49-F238E27FC236}">
                  <a16:creationId xmlns:a16="http://schemas.microsoft.com/office/drawing/2014/main" id="{F3966231-870F-B680-8893-ECE7A2267006}"/>
                </a:ext>
              </a:extLst>
            </p:cNvPr>
            <p:cNvSpPr/>
            <p:nvPr/>
          </p:nvSpPr>
          <p:spPr>
            <a:xfrm>
              <a:off x="10434092" y="-8267"/>
              <a:ext cx="1625100" cy="932100"/>
            </a:xfrm>
            <a:prstGeom prst="rect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22;p15">
              <a:extLst>
                <a:ext uri="{FF2B5EF4-FFF2-40B4-BE49-F238E27FC236}">
                  <a16:creationId xmlns:a16="http://schemas.microsoft.com/office/drawing/2014/main" id="{6167D30C-2341-0826-E4AB-15A757D68B35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" name="Google Shape;127;p15">
            <a:extLst>
              <a:ext uri="{FF2B5EF4-FFF2-40B4-BE49-F238E27FC236}">
                <a16:creationId xmlns:a16="http://schemas.microsoft.com/office/drawing/2014/main" id="{4A719927-854C-BF43-30E6-D09E46462B7E}"/>
              </a:ext>
            </a:extLst>
          </p:cNvPr>
          <p:cNvGrpSpPr/>
          <p:nvPr/>
        </p:nvGrpSpPr>
        <p:grpSpPr>
          <a:xfrm>
            <a:off x="10372772" y="-8300"/>
            <a:ext cx="1819232" cy="626057"/>
            <a:chOff x="9477091" y="-8363"/>
            <a:chExt cx="2708400" cy="932188"/>
          </a:xfrm>
        </p:grpSpPr>
        <p:sp>
          <p:nvSpPr>
            <p:cNvPr id="15" name="Google Shape;128;p15">
              <a:extLst>
                <a:ext uri="{FF2B5EF4-FFF2-40B4-BE49-F238E27FC236}">
                  <a16:creationId xmlns:a16="http://schemas.microsoft.com/office/drawing/2014/main" id="{1E7800AC-65B6-658E-331F-A021C237EEBA}"/>
                </a:ext>
              </a:extLst>
            </p:cNvPr>
            <p:cNvSpPr/>
            <p:nvPr/>
          </p:nvSpPr>
          <p:spPr>
            <a:xfrm>
              <a:off x="10434091" y="-8275"/>
              <a:ext cx="1751400" cy="932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29;p15">
              <a:extLst>
                <a:ext uri="{FF2B5EF4-FFF2-40B4-BE49-F238E27FC236}">
                  <a16:creationId xmlns:a16="http://schemas.microsoft.com/office/drawing/2014/main" id="{CC58A92F-2522-D031-C9B4-9DE39E536D1C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7" name="Google Shape;130;p15">
              <a:extLst>
                <a:ext uri="{FF2B5EF4-FFF2-40B4-BE49-F238E27FC236}">
                  <a16:creationId xmlns:a16="http://schemas.microsoft.com/office/drawing/2014/main" id="{86C1257E-BEDF-75BD-A4F4-675CD446825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45987" y="205683"/>
              <a:ext cx="1525685" cy="36360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8" name="Google Shape;132;p15">
            <a:extLst>
              <a:ext uri="{FF2B5EF4-FFF2-40B4-BE49-F238E27FC236}">
                <a16:creationId xmlns:a16="http://schemas.microsoft.com/office/drawing/2014/main" id="{907B7D56-D74C-98DF-F99F-2CB11B64482D}"/>
              </a:ext>
            </a:extLst>
          </p:cNvPr>
          <p:cNvCxnSpPr/>
          <p:nvPr/>
        </p:nvCxnSpPr>
        <p:spPr>
          <a:xfrm>
            <a:off x="475350" y="1461025"/>
            <a:ext cx="11241300" cy="0"/>
          </a:xfrm>
          <a:prstGeom prst="straightConnector1">
            <a:avLst/>
          </a:prstGeom>
          <a:noFill/>
          <a:ln w="9525" cap="flat" cmpd="sng">
            <a:solidFill>
              <a:srgbClr val="FEC60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490551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May 2025: The key diagnosis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607040" cy="3141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/>
            </a:pP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 ageing public service and approaching retirement wave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Concentration of older employees in critical areas of the </a:t>
            </a:r>
            <a:r>
              <a:rPr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</a:t>
            </a:r>
            <a:r>
              <a:rPr lang="en-ZA"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</a:t>
            </a: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Risk of losing skills, experience and institutional memory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Insufficient urgency around workforce renewal and succession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Professionalisation</a:t>
            </a: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and renewal could not be postponed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Retiring the 1994 Generation | 3</a:t>
            </a:r>
          </a:p>
        </p:txBody>
      </p:sp>
      <p:grpSp>
        <p:nvGrpSpPr>
          <p:cNvPr id="7" name="Google Shape;120;p15">
            <a:extLst>
              <a:ext uri="{FF2B5EF4-FFF2-40B4-BE49-F238E27FC236}">
                <a16:creationId xmlns:a16="http://schemas.microsoft.com/office/drawing/2014/main" id="{48AE8EF9-9828-4FF0-C740-A432060A95DE}"/>
              </a:ext>
            </a:extLst>
          </p:cNvPr>
          <p:cNvGrpSpPr/>
          <p:nvPr/>
        </p:nvGrpSpPr>
        <p:grpSpPr>
          <a:xfrm>
            <a:off x="10165571" y="-8375"/>
            <a:ext cx="2026433" cy="731494"/>
            <a:chOff x="9477091" y="-8363"/>
            <a:chExt cx="2582101" cy="932196"/>
          </a:xfrm>
        </p:grpSpPr>
        <p:sp>
          <p:nvSpPr>
            <p:cNvPr id="8" name="Google Shape;121;p15">
              <a:extLst>
                <a:ext uri="{FF2B5EF4-FFF2-40B4-BE49-F238E27FC236}">
                  <a16:creationId xmlns:a16="http://schemas.microsoft.com/office/drawing/2014/main" id="{80E9CAEF-4BF1-5BF3-CBBE-F7292D37F174}"/>
                </a:ext>
              </a:extLst>
            </p:cNvPr>
            <p:cNvSpPr/>
            <p:nvPr/>
          </p:nvSpPr>
          <p:spPr>
            <a:xfrm>
              <a:off x="10434092" y="-8267"/>
              <a:ext cx="1625100" cy="932100"/>
            </a:xfrm>
            <a:prstGeom prst="rect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22;p15">
              <a:extLst>
                <a:ext uri="{FF2B5EF4-FFF2-40B4-BE49-F238E27FC236}">
                  <a16:creationId xmlns:a16="http://schemas.microsoft.com/office/drawing/2014/main" id="{16939560-1325-A1F6-01AB-F32FA5A74314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" name="Google Shape;127;p15">
            <a:extLst>
              <a:ext uri="{FF2B5EF4-FFF2-40B4-BE49-F238E27FC236}">
                <a16:creationId xmlns:a16="http://schemas.microsoft.com/office/drawing/2014/main" id="{93E0547F-DEA9-CD09-3D21-1F7806354941}"/>
              </a:ext>
            </a:extLst>
          </p:cNvPr>
          <p:cNvGrpSpPr/>
          <p:nvPr/>
        </p:nvGrpSpPr>
        <p:grpSpPr>
          <a:xfrm>
            <a:off x="10372772" y="-8300"/>
            <a:ext cx="1819232" cy="626057"/>
            <a:chOff x="9477091" y="-8363"/>
            <a:chExt cx="2708400" cy="932188"/>
          </a:xfrm>
        </p:grpSpPr>
        <p:sp>
          <p:nvSpPr>
            <p:cNvPr id="11" name="Google Shape;128;p15">
              <a:extLst>
                <a:ext uri="{FF2B5EF4-FFF2-40B4-BE49-F238E27FC236}">
                  <a16:creationId xmlns:a16="http://schemas.microsoft.com/office/drawing/2014/main" id="{7B2884CA-4A88-D80F-E63C-EDCA4533C976}"/>
                </a:ext>
              </a:extLst>
            </p:cNvPr>
            <p:cNvSpPr/>
            <p:nvPr/>
          </p:nvSpPr>
          <p:spPr>
            <a:xfrm>
              <a:off x="10434091" y="-8275"/>
              <a:ext cx="1751400" cy="932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9;p15">
              <a:extLst>
                <a:ext uri="{FF2B5EF4-FFF2-40B4-BE49-F238E27FC236}">
                  <a16:creationId xmlns:a16="http://schemas.microsoft.com/office/drawing/2014/main" id="{A97F6B44-C2ED-D704-3BEE-67B56066AAB0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" name="Google Shape;130;p15">
              <a:extLst>
                <a:ext uri="{FF2B5EF4-FFF2-40B4-BE49-F238E27FC236}">
                  <a16:creationId xmlns:a16="http://schemas.microsoft.com/office/drawing/2014/main" id="{F3853AF2-E2C5-3EE8-1946-DEA8BE9F18B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45987" y="205683"/>
              <a:ext cx="1525685" cy="36360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4" name="Google Shape;132;p15">
            <a:extLst>
              <a:ext uri="{FF2B5EF4-FFF2-40B4-BE49-F238E27FC236}">
                <a16:creationId xmlns:a16="http://schemas.microsoft.com/office/drawing/2014/main" id="{237C9A7D-60F7-1232-D43B-F97B3CC8884E}"/>
              </a:ext>
            </a:extLst>
          </p:cNvPr>
          <p:cNvCxnSpPr/>
          <p:nvPr/>
        </p:nvCxnSpPr>
        <p:spPr>
          <a:xfrm>
            <a:off x="475350" y="1461025"/>
            <a:ext cx="11241300" cy="0"/>
          </a:xfrm>
          <a:prstGeom prst="straightConnector1">
            <a:avLst/>
          </a:prstGeom>
          <a:noFill/>
          <a:ln w="9525" cap="flat" cmpd="sng">
            <a:solidFill>
              <a:srgbClr val="FEC60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The current report: The diagnosis deepens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607040" cy="3511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/>
            </a:pP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issue is no longer only workforce age </a:t>
            </a:r>
            <a:r>
              <a:rPr lang="en-GB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 is leadership succession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Senior Management Service becomes a critical point of vulnerability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post-1994 generation carries significant institutional memory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Its retirement raises questions about the quality and readiness of successors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challenge is leadership renewal, not simply replacement.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Retiring the 1994 Generation | 4</a:t>
            </a:r>
          </a:p>
        </p:txBody>
      </p:sp>
      <p:grpSp>
        <p:nvGrpSpPr>
          <p:cNvPr id="6" name="Google Shape;120;p15">
            <a:extLst>
              <a:ext uri="{FF2B5EF4-FFF2-40B4-BE49-F238E27FC236}">
                <a16:creationId xmlns:a16="http://schemas.microsoft.com/office/drawing/2014/main" id="{D58A4023-1FC7-8ABB-5377-C0C80BAFCFA3}"/>
              </a:ext>
            </a:extLst>
          </p:cNvPr>
          <p:cNvGrpSpPr/>
          <p:nvPr/>
        </p:nvGrpSpPr>
        <p:grpSpPr>
          <a:xfrm>
            <a:off x="10165571" y="-8375"/>
            <a:ext cx="2026433" cy="731494"/>
            <a:chOff x="9477091" y="-8363"/>
            <a:chExt cx="2582101" cy="932196"/>
          </a:xfrm>
        </p:grpSpPr>
        <p:sp>
          <p:nvSpPr>
            <p:cNvPr id="7" name="Google Shape;121;p15">
              <a:extLst>
                <a:ext uri="{FF2B5EF4-FFF2-40B4-BE49-F238E27FC236}">
                  <a16:creationId xmlns:a16="http://schemas.microsoft.com/office/drawing/2014/main" id="{28307D3F-8118-9E75-5C76-766E4D285DFA}"/>
                </a:ext>
              </a:extLst>
            </p:cNvPr>
            <p:cNvSpPr/>
            <p:nvPr/>
          </p:nvSpPr>
          <p:spPr>
            <a:xfrm>
              <a:off x="10434092" y="-8267"/>
              <a:ext cx="1625100" cy="932100"/>
            </a:xfrm>
            <a:prstGeom prst="rect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2;p15">
              <a:extLst>
                <a:ext uri="{FF2B5EF4-FFF2-40B4-BE49-F238E27FC236}">
                  <a16:creationId xmlns:a16="http://schemas.microsoft.com/office/drawing/2014/main" id="{CC0D74FF-56D5-450E-A0F5-F2406A8B5028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" name="Google Shape;127;p15">
            <a:extLst>
              <a:ext uri="{FF2B5EF4-FFF2-40B4-BE49-F238E27FC236}">
                <a16:creationId xmlns:a16="http://schemas.microsoft.com/office/drawing/2014/main" id="{54EFB419-6F89-EEB0-BD0C-3827FA0E49EB}"/>
              </a:ext>
            </a:extLst>
          </p:cNvPr>
          <p:cNvGrpSpPr/>
          <p:nvPr/>
        </p:nvGrpSpPr>
        <p:grpSpPr>
          <a:xfrm>
            <a:off x="10372772" y="-24089"/>
            <a:ext cx="1819232" cy="626057"/>
            <a:chOff x="9477091" y="-8363"/>
            <a:chExt cx="2708400" cy="932188"/>
          </a:xfrm>
        </p:grpSpPr>
        <p:sp>
          <p:nvSpPr>
            <p:cNvPr id="10" name="Google Shape;128;p15">
              <a:extLst>
                <a:ext uri="{FF2B5EF4-FFF2-40B4-BE49-F238E27FC236}">
                  <a16:creationId xmlns:a16="http://schemas.microsoft.com/office/drawing/2014/main" id="{340DE230-AB30-0963-52C7-8A14EB76FB3C}"/>
                </a:ext>
              </a:extLst>
            </p:cNvPr>
            <p:cNvSpPr/>
            <p:nvPr/>
          </p:nvSpPr>
          <p:spPr>
            <a:xfrm>
              <a:off x="10434091" y="-8275"/>
              <a:ext cx="1751400" cy="932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29;p15">
              <a:extLst>
                <a:ext uri="{FF2B5EF4-FFF2-40B4-BE49-F238E27FC236}">
                  <a16:creationId xmlns:a16="http://schemas.microsoft.com/office/drawing/2014/main" id="{0298D4C7-1E73-4D43-D232-2A080E6E1609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" name="Google Shape;130;p15">
              <a:extLst>
                <a:ext uri="{FF2B5EF4-FFF2-40B4-BE49-F238E27FC236}">
                  <a16:creationId xmlns:a16="http://schemas.microsoft.com/office/drawing/2014/main" id="{640819A3-DE2E-B8D3-7D1A-3F3A0601D049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45987" y="205683"/>
              <a:ext cx="1525685" cy="36360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" name="Google Shape;132;p15">
            <a:extLst>
              <a:ext uri="{FF2B5EF4-FFF2-40B4-BE49-F238E27FC236}">
                <a16:creationId xmlns:a16="http://schemas.microsoft.com/office/drawing/2014/main" id="{6D612C85-FB07-FA1C-41DE-201D40D7705E}"/>
              </a:ext>
            </a:extLst>
          </p:cNvPr>
          <p:cNvCxnSpPr/>
          <p:nvPr/>
        </p:nvCxnSpPr>
        <p:spPr>
          <a:xfrm>
            <a:off x="475350" y="1461025"/>
            <a:ext cx="11241300" cy="0"/>
          </a:xfrm>
          <a:prstGeom prst="straightConnector1">
            <a:avLst/>
          </a:prstGeom>
          <a:noFill/>
          <a:ln w="9525" cap="flat" cmpd="sng">
            <a:solidFill>
              <a:srgbClr val="FEC60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May 2025 → 2026: What has changed?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607040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300"/>
              </a:spcAft>
              <a:defRPr sz="2200" b="1"/>
            </a:pPr>
            <a:endParaRPr lang="en-ZA" dirty="0"/>
          </a:p>
          <a:p>
            <a:pPr algn="ctr">
              <a:spcAft>
                <a:spcPts val="1300"/>
              </a:spcAft>
              <a:defRPr sz="2200" b="1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AGEING WORKFORCE → AGEING LEADERSHIP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Demographic problem → Institutional capability problem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Retirement risk → Succession risk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Loss of employees → Loss of institutional memory and leadership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Workforce renewal → Leadership pipeline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Professionalisation</a:t>
            </a: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as reform → </a:t>
            </a:r>
            <a:r>
              <a:rPr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Professionalisation</a:t>
            </a: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as a state-capacity response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Retiring the 1994 Generation | 5</a:t>
            </a:r>
          </a:p>
        </p:txBody>
      </p:sp>
      <p:grpSp>
        <p:nvGrpSpPr>
          <p:cNvPr id="6" name="Google Shape;120;p15">
            <a:extLst>
              <a:ext uri="{FF2B5EF4-FFF2-40B4-BE49-F238E27FC236}">
                <a16:creationId xmlns:a16="http://schemas.microsoft.com/office/drawing/2014/main" id="{FD5E0CE6-3C57-3EEA-73F8-B6AA5AB9AE69}"/>
              </a:ext>
            </a:extLst>
          </p:cNvPr>
          <p:cNvGrpSpPr/>
          <p:nvPr/>
        </p:nvGrpSpPr>
        <p:grpSpPr>
          <a:xfrm>
            <a:off x="10165571" y="-8375"/>
            <a:ext cx="2026433" cy="731494"/>
            <a:chOff x="9477091" y="-8363"/>
            <a:chExt cx="2582101" cy="932196"/>
          </a:xfrm>
        </p:grpSpPr>
        <p:sp>
          <p:nvSpPr>
            <p:cNvPr id="7" name="Google Shape;121;p15">
              <a:extLst>
                <a:ext uri="{FF2B5EF4-FFF2-40B4-BE49-F238E27FC236}">
                  <a16:creationId xmlns:a16="http://schemas.microsoft.com/office/drawing/2014/main" id="{39CF60ED-FB2F-C728-C04B-5CEDBB23349F}"/>
                </a:ext>
              </a:extLst>
            </p:cNvPr>
            <p:cNvSpPr/>
            <p:nvPr/>
          </p:nvSpPr>
          <p:spPr>
            <a:xfrm>
              <a:off x="10434092" y="-8267"/>
              <a:ext cx="1625100" cy="932100"/>
            </a:xfrm>
            <a:prstGeom prst="rect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2;p15">
              <a:extLst>
                <a:ext uri="{FF2B5EF4-FFF2-40B4-BE49-F238E27FC236}">
                  <a16:creationId xmlns:a16="http://schemas.microsoft.com/office/drawing/2014/main" id="{A2D622CA-4D86-F1DE-82A9-4D4D61012BC1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" name="Google Shape;127;p15">
            <a:extLst>
              <a:ext uri="{FF2B5EF4-FFF2-40B4-BE49-F238E27FC236}">
                <a16:creationId xmlns:a16="http://schemas.microsoft.com/office/drawing/2014/main" id="{3BB40B7D-7ED7-87C9-4269-22410EE2EB67}"/>
              </a:ext>
            </a:extLst>
          </p:cNvPr>
          <p:cNvGrpSpPr/>
          <p:nvPr/>
        </p:nvGrpSpPr>
        <p:grpSpPr>
          <a:xfrm>
            <a:off x="10372768" y="-11511"/>
            <a:ext cx="1819232" cy="626057"/>
            <a:chOff x="9477091" y="-8363"/>
            <a:chExt cx="2708400" cy="932188"/>
          </a:xfrm>
        </p:grpSpPr>
        <p:sp>
          <p:nvSpPr>
            <p:cNvPr id="10" name="Google Shape;128;p15">
              <a:extLst>
                <a:ext uri="{FF2B5EF4-FFF2-40B4-BE49-F238E27FC236}">
                  <a16:creationId xmlns:a16="http://schemas.microsoft.com/office/drawing/2014/main" id="{82DEEBEF-B7D1-7F53-FA69-B35789CAD7C6}"/>
                </a:ext>
              </a:extLst>
            </p:cNvPr>
            <p:cNvSpPr/>
            <p:nvPr/>
          </p:nvSpPr>
          <p:spPr>
            <a:xfrm>
              <a:off x="10434091" y="-8275"/>
              <a:ext cx="1751400" cy="932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29;p15">
              <a:extLst>
                <a:ext uri="{FF2B5EF4-FFF2-40B4-BE49-F238E27FC236}">
                  <a16:creationId xmlns:a16="http://schemas.microsoft.com/office/drawing/2014/main" id="{64B81848-B6E9-3899-92E5-195EB125CCC2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" name="Google Shape;130;p15">
              <a:extLst>
                <a:ext uri="{FF2B5EF4-FFF2-40B4-BE49-F238E27FC236}">
                  <a16:creationId xmlns:a16="http://schemas.microsoft.com/office/drawing/2014/main" id="{FF2075DF-8286-928A-81B4-3F0DCEC0411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45987" y="205683"/>
              <a:ext cx="1525685" cy="36360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" name="Google Shape;132;p15">
            <a:extLst>
              <a:ext uri="{FF2B5EF4-FFF2-40B4-BE49-F238E27FC236}">
                <a16:creationId xmlns:a16="http://schemas.microsoft.com/office/drawing/2014/main" id="{D8EC22B9-424C-6803-91FA-9B1B7CE953A4}"/>
              </a:ext>
            </a:extLst>
          </p:cNvPr>
          <p:cNvCxnSpPr/>
          <p:nvPr/>
        </p:nvCxnSpPr>
        <p:spPr>
          <a:xfrm>
            <a:off x="475350" y="1461025"/>
            <a:ext cx="11241300" cy="0"/>
          </a:xfrm>
          <a:prstGeom prst="straightConnector1">
            <a:avLst/>
          </a:prstGeom>
          <a:noFill/>
          <a:ln w="9525" cap="flat" cmpd="sng">
            <a:solidFill>
              <a:srgbClr val="FEC60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The central argument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607040" cy="4213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/>
            </a:pP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Retirement is not the problem</a:t>
            </a: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endParaRPr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 unprepared transition is the problem</a:t>
            </a: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endParaRPr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question is not simply: Who replaces the 1994 generation?</a:t>
            </a: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endParaRPr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deeper question is: What kind of leadership will replace it?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Retiring the 1994 Generation | 6</a:t>
            </a:r>
          </a:p>
        </p:txBody>
      </p:sp>
      <p:grpSp>
        <p:nvGrpSpPr>
          <p:cNvPr id="6" name="Google Shape;120;p15">
            <a:extLst>
              <a:ext uri="{FF2B5EF4-FFF2-40B4-BE49-F238E27FC236}">
                <a16:creationId xmlns:a16="http://schemas.microsoft.com/office/drawing/2014/main" id="{D3D6D0C8-F84E-1A4F-FF5A-F4D68E2198CF}"/>
              </a:ext>
            </a:extLst>
          </p:cNvPr>
          <p:cNvGrpSpPr/>
          <p:nvPr/>
        </p:nvGrpSpPr>
        <p:grpSpPr>
          <a:xfrm>
            <a:off x="10165571" y="-8375"/>
            <a:ext cx="2026433" cy="731494"/>
            <a:chOff x="9477091" y="-8363"/>
            <a:chExt cx="2582101" cy="932196"/>
          </a:xfrm>
        </p:grpSpPr>
        <p:sp>
          <p:nvSpPr>
            <p:cNvPr id="7" name="Google Shape;121;p15">
              <a:extLst>
                <a:ext uri="{FF2B5EF4-FFF2-40B4-BE49-F238E27FC236}">
                  <a16:creationId xmlns:a16="http://schemas.microsoft.com/office/drawing/2014/main" id="{4BE7B146-975A-EF0B-5275-0809B3E8F932}"/>
                </a:ext>
              </a:extLst>
            </p:cNvPr>
            <p:cNvSpPr/>
            <p:nvPr/>
          </p:nvSpPr>
          <p:spPr>
            <a:xfrm>
              <a:off x="10434092" y="-8267"/>
              <a:ext cx="1625100" cy="932100"/>
            </a:xfrm>
            <a:prstGeom prst="rect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2;p15">
              <a:extLst>
                <a:ext uri="{FF2B5EF4-FFF2-40B4-BE49-F238E27FC236}">
                  <a16:creationId xmlns:a16="http://schemas.microsoft.com/office/drawing/2014/main" id="{8BFF01AA-D01A-6941-9D37-1C5C62B10BAA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" name="Google Shape;127;p15">
            <a:extLst>
              <a:ext uri="{FF2B5EF4-FFF2-40B4-BE49-F238E27FC236}">
                <a16:creationId xmlns:a16="http://schemas.microsoft.com/office/drawing/2014/main" id="{B4359B3C-0CE9-CE33-0967-C5C085B05B21}"/>
              </a:ext>
            </a:extLst>
          </p:cNvPr>
          <p:cNvGrpSpPr/>
          <p:nvPr/>
        </p:nvGrpSpPr>
        <p:grpSpPr>
          <a:xfrm>
            <a:off x="10372772" y="-31697"/>
            <a:ext cx="1819232" cy="626057"/>
            <a:chOff x="9477091" y="-8363"/>
            <a:chExt cx="2708400" cy="932188"/>
          </a:xfrm>
        </p:grpSpPr>
        <p:sp>
          <p:nvSpPr>
            <p:cNvPr id="10" name="Google Shape;128;p15">
              <a:extLst>
                <a:ext uri="{FF2B5EF4-FFF2-40B4-BE49-F238E27FC236}">
                  <a16:creationId xmlns:a16="http://schemas.microsoft.com/office/drawing/2014/main" id="{B1F231B8-8BC1-E032-6FA1-134B4ACEAB85}"/>
                </a:ext>
              </a:extLst>
            </p:cNvPr>
            <p:cNvSpPr/>
            <p:nvPr/>
          </p:nvSpPr>
          <p:spPr>
            <a:xfrm>
              <a:off x="10434091" y="-8275"/>
              <a:ext cx="1751400" cy="932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29;p15">
              <a:extLst>
                <a:ext uri="{FF2B5EF4-FFF2-40B4-BE49-F238E27FC236}">
                  <a16:creationId xmlns:a16="http://schemas.microsoft.com/office/drawing/2014/main" id="{8499FE64-5D5F-F585-FCD9-17317A6F6170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" name="Google Shape;130;p15">
              <a:extLst>
                <a:ext uri="{FF2B5EF4-FFF2-40B4-BE49-F238E27FC236}">
                  <a16:creationId xmlns:a16="http://schemas.microsoft.com/office/drawing/2014/main" id="{B8AD3CBC-9BB9-84AC-A41A-D1A50429F9E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45987" y="205683"/>
              <a:ext cx="1525685" cy="36360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" name="Google Shape;132;p15">
            <a:extLst>
              <a:ext uri="{FF2B5EF4-FFF2-40B4-BE49-F238E27FC236}">
                <a16:creationId xmlns:a16="http://schemas.microsoft.com/office/drawing/2014/main" id="{8E24DE14-8F18-3B88-E5AE-5AFD6A96300E}"/>
              </a:ext>
            </a:extLst>
          </p:cNvPr>
          <p:cNvCxnSpPr/>
          <p:nvPr/>
        </p:nvCxnSpPr>
        <p:spPr>
          <a:xfrm>
            <a:off x="475350" y="1461025"/>
            <a:ext cx="11241300" cy="0"/>
          </a:xfrm>
          <a:prstGeom prst="straightConnector1">
            <a:avLst/>
          </a:prstGeom>
          <a:noFill/>
          <a:ln w="9525" cap="flat" cmpd="sng">
            <a:solidFill>
              <a:srgbClr val="FEC60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What should the next generation look like?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607040" cy="4583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/>
            </a:pP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Professionally competent and constitutionally grounded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Ethical, accountable and values-driven</a:t>
            </a:r>
          </a:p>
          <a:p>
            <a:pPr>
              <a:spcAft>
                <a:spcPts val="1300"/>
              </a:spcAft>
              <a:defRPr sz="2000"/>
            </a:pPr>
            <a:r>
              <a:rPr lang="en-GB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Not just politically neutral, but p</a:t>
            </a:r>
            <a:r>
              <a:rPr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olitically</a:t>
            </a: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astute without being politically captured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Systems thinkers and strong implementers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Evidence- and data-driven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Capable of leading through complexity, partnerships and coalitions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Digitally capable and future-oriented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Retiring the 1994 Generation | 7</a:t>
            </a:r>
          </a:p>
        </p:txBody>
      </p:sp>
      <p:grpSp>
        <p:nvGrpSpPr>
          <p:cNvPr id="6" name="Google Shape;120;p15">
            <a:extLst>
              <a:ext uri="{FF2B5EF4-FFF2-40B4-BE49-F238E27FC236}">
                <a16:creationId xmlns:a16="http://schemas.microsoft.com/office/drawing/2014/main" id="{60CBFC50-3924-C9DD-A777-261215C53497}"/>
              </a:ext>
            </a:extLst>
          </p:cNvPr>
          <p:cNvGrpSpPr/>
          <p:nvPr/>
        </p:nvGrpSpPr>
        <p:grpSpPr>
          <a:xfrm>
            <a:off x="10165571" y="-8375"/>
            <a:ext cx="2026433" cy="731494"/>
            <a:chOff x="9477091" y="-8363"/>
            <a:chExt cx="2582101" cy="932196"/>
          </a:xfrm>
        </p:grpSpPr>
        <p:sp>
          <p:nvSpPr>
            <p:cNvPr id="7" name="Google Shape;121;p15">
              <a:extLst>
                <a:ext uri="{FF2B5EF4-FFF2-40B4-BE49-F238E27FC236}">
                  <a16:creationId xmlns:a16="http://schemas.microsoft.com/office/drawing/2014/main" id="{2218BB53-28D0-BD3F-00C0-5073EADC70ED}"/>
                </a:ext>
              </a:extLst>
            </p:cNvPr>
            <p:cNvSpPr/>
            <p:nvPr/>
          </p:nvSpPr>
          <p:spPr>
            <a:xfrm>
              <a:off x="10434092" y="-8267"/>
              <a:ext cx="1625100" cy="932100"/>
            </a:xfrm>
            <a:prstGeom prst="rect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2;p15">
              <a:extLst>
                <a:ext uri="{FF2B5EF4-FFF2-40B4-BE49-F238E27FC236}">
                  <a16:creationId xmlns:a16="http://schemas.microsoft.com/office/drawing/2014/main" id="{87E70D5C-1732-87B8-08A1-EF4FEE74A747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" name="Google Shape;127;p15">
            <a:extLst>
              <a:ext uri="{FF2B5EF4-FFF2-40B4-BE49-F238E27FC236}">
                <a16:creationId xmlns:a16="http://schemas.microsoft.com/office/drawing/2014/main" id="{37FFB0B9-8357-6A2F-3D73-E925C405EE15}"/>
              </a:ext>
            </a:extLst>
          </p:cNvPr>
          <p:cNvGrpSpPr/>
          <p:nvPr/>
        </p:nvGrpSpPr>
        <p:grpSpPr>
          <a:xfrm>
            <a:off x="10372772" y="-32328"/>
            <a:ext cx="1819232" cy="626057"/>
            <a:chOff x="9477091" y="-8363"/>
            <a:chExt cx="2708400" cy="932188"/>
          </a:xfrm>
        </p:grpSpPr>
        <p:sp>
          <p:nvSpPr>
            <p:cNvPr id="12" name="Google Shape;128;p15">
              <a:extLst>
                <a:ext uri="{FF2B5EF4-FFF2-40B4-BE49-F238E27FC236}">
                  <a16:creationId xmlns:a16="http://schemas.microsoft.com/office/drawing/2014/main" id="{E7F5819F-BC81-C201-9320-A429BAB81849}"/>
                </a:ext>
              </a:extLst>
            </p:cNvPr>
            <p:cNvSpPr/>
            <p:nvPr/>
          </p:nvSpPr>
          <p:spPr>
            <a:xfrm>
              <a:off x="10434091" y="-8275"/>
              <a:ext cx="1751400" cy="932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29;p15">
              <a:extLst>
                <a:ext uri="{FF2B5EF4-FFF2-40B4-BE49-F238E27FC236}">
                  <a16:creationId xmlns:a16="http://schemas.microsoft.com/office/drawing/2014/main" id="{B654C4FF-8D05-668E-37EC-C5966E1A3F5E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" name="Google Shape;130;p15">
              <a:extLst>
                <a:ext uri="{FF2B5EF4-FFF2-40B4-BE49-F238E27FC236}">
                  <a16:creationId xmlns:a16="http://schemas.microsoft.com/office/drawing/2014/main" id="{153D2C87-C80E-AE65-FDC3-E1BCDD1A0D4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45987" y="205683"/>
              <a:ext cx="1525685" cy="36360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5" name="Google Shape;132;p15">
            <a:extLst>
              <a:ext uri="{FF2B5EF4-FFF2-40B4-BE49-F238E27FC236}">
                <a16:creationId xmlns:a16="http://schemas.microsoft.com/office/drawing/2014/main" id="{A30139EC-4221-41C7-2C3C-F8E02115ABDD}"/>
              </a:ext>
            </a:extLst>
          </p:cNvPr>
          <p:cNvCxnSpPr/>
          <p:nvPr/>
        </p:nvCxnSpPr>
        <p:spPr>
          <a:xfrm>
            <a:off x="475350" y="1461025"/>
            <a:ext cx="11241300" cy="0"/>
          </a:xfrm>
          <a:prstGeom prst="straightConnector1">
            <a:avLst/>
          </a:prstGeom>
          <a:noFill/>
          <a:ln w="9525" cap="flat" cmpd="sng">
            <a:solidFill>
              <a:srgbClr val="FEC60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Professionalisation is more than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607040" cy="4213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/>
            </a:pP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Recruitment → merit-based selection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Induction → leadership development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Performance → professional standards and accountability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Career progression → deliberate succession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Ethics → institutional culture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Knowledge transfer → intergenerational continuity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Professionalisation</a:t>
            </a: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must cover the entire leadership lifecycle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Retiring the 1994 Generation | 8</a:t>
            </a:r>
          </a:p>
        </p:txBody>
      </p:sp>
      <p:cxnSp>
        <p:nvCxnSpPr>
          <p:cNvPr id="6" name="Google Shape;132;p15">
            <a:extLst>
              <a:ext uri="{FF2B5EF4-FFF2-40B4-BE49-F238E27FC236}">
                <a16:creationId xmlns:a16="http://schemas.microsoft.com/office/drawing/2014/main" id="{E9C6734D-1E2B-3D4E-64FA-DBF5C3CF1078}"/>
              </a:ext>
            </a:extLst>
          </p:cNvPr>
          <p:cNvCxnSpPr/>
          <p:nvPr/>
        </p:nvCxnSpPr>
        <p:spPr>
          <a:xfrm>
            <a:off x="475350" y="1461025"/>
            <a:ext cx="11241300" cy="0"/>
          </a:xfrm>
          <a:prstGeom prst="straightConnector1">
            <a:avLst/>
          </a:prstGeom>
          <a:noFill/>
          <a:ln w="9525" cap="flat" cmpd="sng">
            <a:solidFill>
              <a:srgbClr val="FEC605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" name="Google Shape;120;p15">
            <a:extLst>
              <a:ext uri="{FF2B5EF4-FFF2-40B4-BE49-F238E27FC236}">
                <a16:creationId xmlns:a16="http://schemas.microsoft.com/office/drawing/2014/main" id="{0F4BD042-5656-D450-D1E9-B5AD303502BF}"/>
              </a:ext>
            </a:extLst>
          </p:cNvPr>
          <p:cNvGrpSpPr/>
          <p:nvPr/>
        </p:nvGrpSpPr>
        <p:grpSpPr>
          <a:xfrm>
            <a:off x="10165571" y="-8375"/>
            <a:ext cx="2026433" cy="731494"/>
            <a:chOff x="9477091" y="-8363"/>
            <a:chExt cx="2582101" cy="932196"/>
          </a:xfrm>
        </p:grpSpPr>
        <p:sp>
          <p:nvSpPr>
            <p:cNvPr id="8" name="Google Shape;121;p15">
              <a:extLst>
                <a:ext uri="{FF2B5EF4-FFF2-40B4-BE49-F238E27FC236}">
                  <a16:creationId xmlns:a16="http://schemas.microsoft.com/office/drawing/2014/main" id="{0CB1D51D-8769-4B17-B02A-63D4FE42DA6C}"/>
                </a:ext>
              </a:extLst>
            </p:cNvPr>
            <p:cNvSpPr/>
            <p:nvPr/>
          </p:nvSpPr>
          <p:spPr>
            <a:xfrm>
              <a:off x="10434092" y="-8267"/>
              <a:ext cx="1625100" cy="932100"/>
            </a:xfrm>
            <a:prstGeom prst="rect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22;p15">
              <a:extLst>
                <a:ext uri="{FF2B5EF4-FFF2-40B4-BE49-F238E27FC236}">
                  <a16:creationId xmlns:a16="http://schemas.microsoft.com/office/drawing/2014/main" id="{F6C8E40F-AE47-2E18-6B98-3133A254CFA6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" name="Google Shape;127;p15">
            <a:extLst>
              <a:ext uri="{FF2B5EF4-FFF2-40B4-BE49-F238E27FC236}">
                <a16:creationId xmlns:a16="http://schemas.microsoft.com/office/drawing/2014/main" id="{975E3B0C-E80A-16A4-E01D-AC260D4A0417}"/>
              </a:ext>
            </a:extLst>
          </p:cNvPr>
          <p:cNvGrpSpPr/>
          <p:nvPr/>
        </p:nvGrpSpPr>
        <p:grpSpPr>
          <a:xfrm>
            <a:off x="10372772" y="-8300"/>
            <a:ext cx="1819232" cy="626057"/>
            <a:chOff x="9477091" y="-8363"/>
            <a:chExt cx="2708400" cy="932188"/>
          </a:xfrm>
        </p:grpSpPr>
        <p:sp>
          <p:nvSpPr>
            <p:cNvPr id="11" name="Google Shape;128;p15">
              <a:extLst>
                <a:ext uri="{FF2B5EF4-FFF2-40B4-BE49-F238E27FC236}">
                  <a16:creationId xmlns:a16="http://schemas.microsoft.com/office/drawing/2014/main" id="{ED5C8CEC-7684-6EC9-3978-90CB80040E10}"/>
                </a:ext>
              </a:extLst>
            </p:cNvPr>
            <p:cNvSpPr/>
            <p:nvPr/>
          </p:nvSpPr>
          <p:spPr>
            <a:xfrm>
              <a:off x="10434091" y="-8275"/>
              <a:ext cx="1751400" cy="932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9;p15">
              <a:extLst>
                <a:ext uri="{FF2B5EF4-FFF2-40B4-BE49-F238E27FC236}">
                  <a16:creationId xmlns:a16="http://schemas.microsoft.com/office/drawing/2014/main" id="{5693ACA5-6433-BB6F-CAFB-47EE7D307165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" name="Google Shape;130;p15">
              <a:extLst>
                <a:ext uri="{FF2B5EF4-FFF2-40B4-BE49-F238E27FC236}">
                  <a16:creationId xmlns:a16="http://schemas.microsoft.com/office/drawing/2014/main" id="{AC898011-34FE-2488-462A-D1B44A4F57F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45987" y="205683"/>
              <a:ext cx="1525685" cy="36360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The political–administrative interface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607040" cy="4619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/>
            </a:pP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Democratic government requires political leadership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Professional administration requires competence, integrity and institutional space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Political leadership: determines policy priorities and provides democratic direction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Administrative leadership: provides professional advice and implements lawful policy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Professionalisation</a:t>
            </a: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should strengthen — not undermine — democratic accountability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Retiring the 1994 Generation | 9</a:t>
            </a:r>
          </a:p>
        </p:txBody>
      </p:sp>
      <p:grpSp>
        <p:nvGrpSpPr>
          <p:cNvPr id="7" name="Google Shape;120;p15">
            <a:extLst>
              <a:ext uri="{FF2B5EF4-FFF2-40B4-BE49-F238E27FC236}">
                <a16:creationId xmlns:a16="http://schemas.microsoft.com/office/drawing/2014/main" id="{D442FFFD-92A0-FB2F-503D-9E675C0D8930}"/>
              </a:ext>
            </a:extLst>
          </p:cNvPr>
          <p:cNvGrpSpPr/>
          <p:nvPr/>
        </p:nvGrpSpPr>
        <p:grpSpPr>
          <a:xfrm>
            <a:off x="10165571" y="-8375"/>
            <a:ext cx="2026433" cy="731494"/>
            <a:chOff x="9477091" y="-8363"/>
            <a:chExt cx="2582101" cy="932196"/>
          </a:xfrm>
        </p:grpSpPr>
        <p:sp>
          <p:nvSpPr>
            <p:cNvPr id="8" name="Google Shape;121;p15">
              <a:extLst>
                <a:ext uri="{FF2B5EF4-FFF2-40B4-BE49-F238E27FC236}">
                  <a16:creationId xmlns:a16="http://schemas.microsoft.com/office/drawing/2014/main" id="{880C454C-6E9E-3E03-8274-A4C9C7C204DF}"/>
                </a:ext>
              </a:extLst>
            </p:cNvPr>
            <p:cNvSpPr/>
            <p:nvPr/>
          </p:nvSpPr>
          <p:spPr>
            <a:xfrm>
              <a:off x="10434092" y="-8267"/>
              <a:ext cx="1625100" cy="932100"/>
            </a:xfrm>
            <a:prstGeom prst="rect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22;p15">
              <a:extLst>
                <a:ext uri="{FF2B5EF4-FFF2-40B4-BE49-F238E27FC236}">
                  <a16:creationId xmlns:a16="http://schemas.microsoft.com/office/drawing/2014/main" id="{B2E8E935-AD96-558F-EB8F-D86F84B5A7CB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" name="Google Shape;127;p15">
            <a:extLst>
              <a:ext uri="{FF2B5EF4-FFF2-40B4-BE49-F238E27FC236}">
                <a16:creationId xmlns:a16="http://schemas.microsoft.com/office/drawing/2014/main" id="{EBB954FC-11D9-BDA9-6693-E221126F7A10}"/>
              </a:ext>
            </a:extLst>
          </p:cNvPr>
          <p:cNvGrpSpPr/>
          <p:nvPr/>
        </p:nvGrpSpPr>
        <p:grpSpPr>
          <a:xfrm>
            <a:off x="10372772" y="-11511"/>
            <a:ext cx="1819232" cy="626057"/>
            <a:chOff x="9477091" y="-8363"/>
            <a:chExt cx="2708400" cy="932188"/>
          </a:xfrm>
        </p:grpSpPr>
        <p:sp>
          <p:nvSpPr>
            <p:cNvPr id="11" name="Google Shape;128;p15">
              <a:extLst>
                <a:ext uri="{FF2B5EF4-FFF2-40B4-BE49-F238E27FC236}">
                  <a16:creationId xmlns:a16="http://schemas.microsoft.com/office/drawing/2014/main" id="{AD33AD89-AE0A-E191-F7CA-50DA26DF81F0}"/>
                </a:ext>
              </a:extLst>
            </p:cNvPr>
            <p:cNvSpPr/>
            <p:nvPr/>
          </p:nvSpPr>
          <p:spPr>
            <a:xfrm>
              <a:off x="10434091" y="-8275"/>
              <a:ext cx="1751400" cy="932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9;p15">
              <a:extLst>
                <a:ext uri="{FF2B5EF4-FFF2-40B4-BE49-F238E27FC236}">
                  <a16:creationId xmlns:a16="http://schemas.microsoft.com/office/drawing/2014/main" id="{7A64FF01-F061-0194-7AC9-48EB4C889629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" name="Google Shape;130;p15">
              <a:extLst>
                <a:ext uri="{FF2B5EF4-FFF2-40B4-BE49-F238E27FC236}">
                  <a16:creationId xmlns:a16="http://schemas.microsoft.com/office/drawing/2014/main" id="{68692A34-8845-00BB-60E3-B9E85FE9935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45987" y="205683"/>
              <a:ext cx="1525685" cy="36360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4" name="Google Shape;132;p15">
            <a:extLst>
              <a:ext uri="{FF2B5EF4-FFF2-40B4-BE49-F238E27FC236}">
                <a16:creationId xmlns:a16="http://schemas.microsoft.com/office/drawing/2014/main" id="{26E08FF5-0D40-FE75-F6B6-0B9B48F8A077}"/>
              </a:ext>
            </a:extLst>
          </p:cNvPr>
          <p:cNvCxnSpPr/>
          <p:nvPr/>
        </p:nvCxnSpPr>
        <p:spPr>
          <a:xfrm>
            <a:off x="475350" y="1461025"/>
            <a:ext cx="11241300" cy="0"/>
          </a:xfrm>
          <a:prstGeom prst="straightConnector1">
            <a:avLst/>
          </a:prstGeom>
          <a:noFill/>
          <a:ln w="9525" cap="flat" cmpd="sng">
            <a:solidFill>
              <a:srgbClr val="FEC60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Build the leadership pipeline before the vacancies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607040" cy="404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/>
            </a:pP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 high-potential future DGs/HODs and senior managers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Create structured leadership pathways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Provide mentoring, coaching and cross-government exposure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Build policy, financial, implementation and strategic capabilities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Transfer institutional memory deliberately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Make succession a continuous capability-building process — not an emergency response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Retiring the 1994 Generation | 10</a:t>
            </a:r>
          </a:p>
        </p:txBody>
      </p:sp>
      <p:grpSp>
        <p:nvGrpSpPr>
          <p:cNvPr id="6" name="Google Shape;120;p15">
            <a:extLst>
              <a:ext uri="{FF2B5EF4-FFF2-40B4-BE49-F238E27FC236}">
                <a16:creationId xmlns:a16="http://schemas.microsoft.com/office/drawing/2014/main" id="{871C9839-E32A-DCF2-16CE-63F6AA6C56E9}"/>
              </a:ext>
            </a:extLst>
          </p:cNvPr>
          <p:cNvGrpSpPr/>
          <p:nvPr/>
        </p:nvGrpSpPr>
        <p:grpSpPr>
          <a:xfrm>
            <a:off x="10165571" y="-8375"/>
            <a:ext cx="2026433" cy="731494"/>
            <a:chOff x="9477091" y="-8363"/>
            <a:chExt cx="2582101" cy="932196"/>
          </a:xfrm>
        </p:grpSpPr>
        <p:sp>
          <p:nvSpPr>
            <p:cNvPr id="7" name="Google Shape;121;p15">
              <a:extLst>
                <a:ext uri="{FF2B5EF4-FFF2-40B4-BE49-F238E27FC236}">
                  <a16:creationId xmlns:a16="http://schemas.microsoft.com/office/drawing/2014/main" id="{B2FA6B74-DB15-6E13-2CFE-897A431132FD}"/>
                </a:ext>
              </a:extLst>
            </p:cNvPr>
            <p:cNvSpPr/>
            <p:nvPr/>
          </p:nvSpPr>
          <p:spPr>
            <a:xfrm>
              <a:off x="10434092" y="-8267"/>
              <a:ext cx="1625100" cy="932100"/>
            </a:xfrm>
            <a:prstGeom prst="rect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2;p15">
              <a:extLst>
                <a:ext uri="{FF2B5EF4-FFF2-40B4-BE49-F238E27FC236}">
                  <a16:creationId xmlns:a16="http://schemas.microsoft.com/office/drawing/2014/main" id="{29E80644-AB05-0D4C-2E4D-2570F24F3D66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" name="Google Shape;127;p15">
            <a:extLst>
              <a:ext uri="{FF2B5EF4-FFF2-40B4-BE49-F238E27FC236}">
                <a16:creationId xmlns:a16="http://schemas.microsoft.com/office/drawing/2014/main" id="{2C676058-B949-B905-7134-4BFCB4826A3E}"/>
              </a:ext>
            </a:extLst>
          </p:cNvPr>
          <p:cNvGrpSpPr/>
          <p:nvPr/>
        </p:nvGrpSpPr>
        <p:grpSpPr>
          <a:xfrm>
            <a:off x="10372768" y="-14300"/>
            <a:ext cx="1819232" cy="626057"/>
            <a:chOff x="9477091" y="-8363"/>
            <a:chExt cx="2708400" cy="932188"/>
          </a:xfrm>
        </p:grpSpPr>
        <p:sp>
          <p:nvSpPr>
            <p:cNvPr id="10" name="Google Shape;128;p15">
              <a:extLst>
                <a:ext uri="{FF2B5EF4-FFF2-40B4-BE49-F238E27FC236}">
                  <a16:creationId xmlns:a16="http://schemas.microsoft.com/office/drawing/2014/main" id="{A2846414-628F-58C6-27CF-CDFC266ED42B}"/>
                </a:ext>
              </a:extLst>
            </p:cNvPr>
            <p:cNvSpPr/>
            <p:nvPr/>
          </p:nvSpPr>
          <p:spPr>
            <a:xfrm>
              <a:off x="10434091" y="-8275"/>
              <a:ext cx="1751400" cy="932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29;p15">
              <a:extLst>
                <a:ext uri="{FF2B5EF4-FFF2-40B4-BE49-F238E27FC236}">
                  <a16:creationId xmlns:a16="http://schemas.microsoft.com/office/drawing/2014/main" id="{0AF106FF-46BE-1E1B-D7AF-4F7272BEB4D0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" name="Google Shape;130;p15">
              <a:extLst>
                <a:ext uri="{FF2B5EF4-FFF2-40B4-BE49-F238E27FC236}">
                  <a16:creationId xmlns:a16="http://schemas.microsoft.com/office/drawing/2014/main" id="{DD769416-3CC2-6A99-D42E-1B908258ACC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45987" y="205683"/>
              <a:ext cx="1525685" cy="36360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" name="Google Shape;132;p15">
            <a:extLst>
              <a:ext uri="{FF2B5EF4-FFF2-40B4-BE49-F238E27FC236}">
                <a16:creationId xmlns:a16="http://schemas.microsoft.com/office/drawing/2014/main" id="{869FA50A-7DBB-D5D5-219A-BC2D38B312BA}"/>
              </a:ext>
            </a:extLst>
          </p:cNvPr>
          <p:cNvCxnSpPr/>
          <p:nvPr/>
        </p:nvCxnSpPr>
        <p:spPr>
          <a:xfrm>
            <a:off x="475350" y="1461025"/>
            <a:ext cx="11241300" cy="0"/>
          </a:xfrm>
          <a:prstGeom prst="straightConnector1">
            <a:avLst/>
          </a:prstGeom>
          <a:noFill/>
          <a:ln w="9525" cap="flat" cmpd="sng">
            <a:solidFill>
              <a:srgbClr val="FEC60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From the two reports to a reform 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607040" cy="5329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300"/>
              </a:spcAft>
              <a:defRPr sz="2200" b="1"/>
            </a:pPr>
            <a:r>
              <a:rPr dirty="0"/>
              <a:t>DEMOGRAPHIC RENEWAL</a:t>
            </a:r>
          </a:p>
          <a:p>
            <a:pPr>
              <a:spcAft>
                <a:spcPts val="1300"/>
              </a:spcAft>
              <a:defRPr sz="2000"/>
            </a:pPr>
            <a:r>
              <a:rPr dirty="0"/>
              <a:t>↓</a:t>
            </a:r>
          </a:p>
          <a:p>
            <a:pPr algn="ctr">
              <a:spcAft>
                <a:spcPts val="1300"/>
              </a:spcAft>
              <a:defRPr sz="2200" b="1"/>
            </a:pPr>
            <a:r>
              <a:rPr dirty="0"/>
              <a:t>LEADERSHIP RENEWAL</a:t>
            </a:r>
          </a:p>
          <a:p>
            <a:pPr>
              <a:spcAft>
                <a:spcPts val="1300"/>
              </a:spcAft>
              <a:defRPr sz="2000"/>
            </a:pPr>
            <a:r>
              <a:rPr dirty="0"/>
              <a:t>↓</a:t>
            </a:r>
          </a:p>
          <a:p>
            <a:pPr algn="ctr">
              <a:spcAft>
                <a:spcPts val="1300"/>
              </a:spcAft>
              <a:defRPr sz="2200" b="1"/>
            </a:pPr>
            <a:r>
              <a:rPr dirty="0"/>
              <a:t>PROFESSIONALISATION</a:t>
            </a:r>
          </a:p>
          <a:p>
            <a:pPr>
              <a:spcAft>
                <a:spcPts val="1300"/>
              </a:spcAft>
              <a:defRPr sz="2000"/>
            </a:pPr>
            <a:r>
              <a:rPr dirty="0"/>
              <a:t>↓</a:t>
            </a:r>
          </a:p>
          <a:p>
            <a:pPr algn="ctr">
              <a:spcAft>
                <a:spcPts val="1300"/>
              </a:spcAft>
              <a:defRPr sz="2200" b="1"/>
            </a:pPr>
            <a:r>
              <a:rPr dirty="0"/>
              <a:t>INSTITUTIONAL CAPABILITY</a:t>
            </a:r>
          </a:p>
          <a:p>
            <a:pPr>
              <a:spcAft>
                <a:spcPts val="1300"/>
              </a:spcAft>
              <a:defRPr sz="2000"/>
            </a:pPr>
            <a:r>
              <a:rPr dirty="0"/>
              <a:t>↓</a:t>
            </a:r>
          </a:p>
          <a:p>
            <a:pPr algn="ctr">
              <a:spcAft>
                <a:spcPts val="1300"/>
              </a:spcAft>
              <a:defRPr sz="2200" b="1"/>
            </a:pPr>
            <a:r>
              <a:rPr dirty="0"/>
              <a:t>BETTER POLICY IMPLEMENTATION</a:t>
            </a:r>
          </a:p>
          <a:p>
            <a:pPr>
              <a:spcAft>
                <a:spcPts val="1300"/>
              </a:spcAft>
              <a:defRPr sz="2000"/>
            </a:pPr>
            <a:r>
              <a:rPr dirty="0"/>
              <a:t>↓</a:t>
            </a:r>
          </a:p>
          <a:p>
            <a:pPr algn="ctr">
              <a:spcAft>
                <a:spcPts val="1300"/>
              </a:spcAft>
              <a:defRPr sz="2200" b="1"/>
            </a:pPr>
            <a:r>
              <a:rPr dirty="0"/>
              <a:t>PUBLIC VALUE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Retiring the 1994 Generation | 11</a:t>
            </a:r>
          </a:p>
        </p:txBody>
      </p:sp>
      <p:grpSp>
        <p:nvGrpSpPr>
          <p:cNvPr id="6" name="Google Shape;120;p15">
            <a:extLst>
              <a:ext uri="{FF2B5EF4-FFF2-40B4-BE49-F238E27FC236}">
                <a16:creationId xmlns:a16="http://schemas.microsoft.com/office/drawing/2014/main" id="{D87E68BB-1C38-97CE-9B3E-63D266FCB05C}"/>
              </a:ext>
            </a:extLst>
          </p:cNvPr>
          <p:cNvGrpSpPr/>
          <p:nvPr/>
        </p:nvGrpSpPr>
        <p:grpSpPr>
          <a:xfrm>
            <a:off x="10165571" y="-8375"/>
            <a:ext cx="2026433" cy="731494"/>
            <a:chOff x="9477091" y="-8363"/>
            <a:chExt cx="2582101" cy="932196"/>
          </a:xfrm>
        </p:grpSpPr>
        <p:sp>
          <p:nvSpPr>
            <p:cNvPr id="7" name="Google Shape;121;p15">
              <a:extLst>
                <a:ext uri="{FF2B5EF4-FFF2-40B4-BE49-F238E27FC236}">
                  <a16:creationId xmlns:a16="http://schemas.microsoft.com/office/drawing/2014/main" id="{F0047F78-FC48-019B-961C-FB44A45F90F3}"/>
                </a:ext>
              </a:extLst>
            </p:cNvPr>
            <p:cNvSpPr/>
            <p:nvPr/>
          </p:nvSpPr>
          <p:spPr>
            <a:xfrm>
              <a:off x="10434092" y="-8267"/>
              <a:ext cx="1625100" cy="932100"/>
            </a:xfrm>
            <a:prstGeom prst="rect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2;p15">
              <a:extLst>
                <a:ext uri="{FF2B5EF4-FFF2-40B4-BE49-F238E27FC236}">
                  <a16:creationId xmlns:a16="http://schemas.microsoft.com/office/drawing/2014/main" id="{94791513-7B6F-575F-D190-E5F6FED7BA56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" name="Google Shape;127;p15">
            <a:extLst>
              <a:ext uri="{FF2B5EF4-FFF2-40B4-BE49-F238E27FC236}">
                <a16:creationId xmlns:a16="http://schemas.microsoft.com/office/drawing/2014/main" id="{181E6F2A-B96E-0115-3C87-21F313D5EC5C}"/>
              </a:ext>
            </a:extLst>
          </p:cNvPr>
          <p:cNvGrpSpPr/>
          <p:nvPr/>
        </p:nvGrpSpPr>
        <p:grpSpPr>
          <a:xfrm>
            <a:off x="10372772" y="-25768"/>
            <a:ext cx="1819232" cy="626057"/>
            <a:chOff x="9477091" y="-8363"/>
            <a:chExt cx="2708400" cy="932188"/>
          </a:xfrm>
        </p:grpSpPr>
        <p:sp>
          <p:nvSpPr>
            <p:cNvPr id="10" name="Google Shape;128;p15">
              <a:extLst>
                <a:ext uri="{FF2B5EF4-FFF2-40B4-BE49-F238E27FC236}">
                  <a16:creationId xmlns:a16="http://schemas.microsoft.com/office/drawing/2014/main" id="{C20D8D5D-1DDC-6C58-DC58-FFC1D24153C2}"/>
                </a:ext>
              </a:extLst>
            </p:cNvPr>
            <p:cNvSpPr/>
            <p:nvPr/>
          </p:nvSpPr>
          <p:spPr>
            <a:xfrm>
              <a:off x="10434091" y="-8275"/>
              <a:ext cx="1751400" cy="932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29;p15">
              <a:extLst>
                <a:ext uri="{FF2B5EF4-FFF2-40B4-BE49-F238E27FC236}">
                  <a16:creationId xmlns:a16="http://schemas.microsoft.com/office/drawing/2014/main" id="{AB9780F2-AAC2-A1C7-A588-BA9024EACB81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" name="Google Shape;130;p15">
              <a:extLst>
                <a:ext uri="{FF2B5EF4-FFF2-40B4-BE49-F238E27FC236}">
                  <a16:creationId xmlns:a16="http://schemas.microsoft.com/office/drawing/2014/main" id="{89ED1702-553C-0519-A258-3E9ED30846C5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45987" y="205683"/>
              <a:ext cx="1525685" cy="36360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" name="Google Shape;132;p15">
            <a:extLst>
              <a:ext uri="{FF2B5EF4-FFF2-40B4-BE49-F238E27FC236}">
                <a16:creationId xmlns:a16="http://schemas.microsoft.com/office/drawing/2014/main" id="{1F3D5C36-ED50-0D45-991C-1A29B8277101}"/>
              </a:ext>
            </a:extLst>
          </p:cNvPr>
          <p:cNvCxnSpPr/>
          <p:nvPr/>
        </p:nvCxnSpPr>
        <p:spPr>
          <a:xfrm>
            <a:off x="475350" y="1461025"/>
            <a:ext cx="11241300" cy="0"/>
          </a:xfrm>
          <a:prstGeom prst="straightConnector1">
            <a:avLst/>
          </a:prstGeom>
          <a:noFill/>
          <a:ln w="9525" cap="flat" cmpd="sng">
            <a:solidFill>
              <a:srgbClr val="FEC60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The uncomfortable question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607040" cy="2808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/>
            </a:pP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Are we preparing the next generation of public servants to occupy positions</a:t>
            </a:r>
            <a:r>
              <a:rPr lang="en-GB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 are we preparing them to lead institutions?</a:t>
            </a:r>
          </a:p>
          <a:p>
            <a:pPr>
              <a:spcAft>
                <a:spcPts val="1300"/>
              </a:spcAft>
              <a:defRPr sz="17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Having young people in the system is not the same as having a professional leadership pipeline.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Retiring the 1994 Generation | 12</a:t>
            </a:r>
          </a:p>
        </p:txBody>
      </p:sp>
      <p:grpSp>
        <p:nvGrpSpPr>
          <p:cNvPr id="6" name="Google Shape;120;p15">
            <a:extLst>
              <a:ext uri="{FF2B5EF4-FFF2-40B4-BE49-F238E27FC236}">
                <a16:creationId xmlns:a16="http://schemas.microsoft.com/office/drawing/2014/main" id="{696564D6-0F49-BD41-414E-2E1F6EF9AB39}"/>
              </a:ext>
            </a:extLst>
          </p:cNvPr>
          <p:cNvGrpSpPr/>
          <p:nvPr/>
        </p:nvGrpSpPr>
        <p:grpSpPr>
          <a:xfrm>
            <a:off x="10165571" y="-8375"/>
            <a:ext cx="2026433" cy="731494"/>
            <a:chOff x="9477091" y="-8363"/>
            <a:chExt cx="2582101" cy="932196"/>
          </a:xfrm>
        </p:grpSpPr>
        <p:sp>
          <p:nvSpPr>
            <p:cNvPr id="7" name="Google Shape;121;p15">
              <a:extLst>
                <a:ext uri="{FF2B5EF4-FFF2-40B4-BE49-F238E27FC236}">
                  <a16:creationId xmlns:a16="http://schemas.microsoft.com/office/drawing/2014/main" id="{778DB566-2F91-457B-E510-D010DFEA17ED}"/>
                </a:ext>
              </a:extLst>
            </p:cNvPr>
            <p:cNvSpPr/>
            <p:nvPr/>
          </p:nvSpPr>
          <p:spPr>
            <a:xfrm>
              <a:off x="10434092" y="-8267"/>
              <a:ext cx="1625100" cy="932100"/>
            </a:xfrm>
            <a:prstGeom prst="rect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2;p15">
              <a:extLst>
                <a:ext uri="{FF2B5EF4-FFF2-40B4-BE49-F238E27FC236}">
                  <a16:creationId xmlns:a16="http://schemas.microsoft.com/office/drawing/2014/main" id="{F8289D20-A409-BB30-F1DD-5DEB95553175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" name="Google Shape;127;p15">
            <a:extLst>
              <a:ext uri="{FF2B5EF4-FFF2-40B4-BE49-F238E27FC236}">
                <a16:creationId xmlns:a16="http://schemas.microsoft.com/office/drawing/2014/main" id="{31465115-9D89-9650-27B3-E1EC9E288CAD}"/>
              </a:ext>
            </a:extLst>
          </p:cNvPr>
          <p:cNvGrpSpPr/>
          <p:nvPr/>
        </p:nvGrpSpPr>
        <p:grpSpPr>
          <a:xfrm>
            <a:off x="10372772" y="-14142"/>
            <a:ext cx="1819232" cy="626057"/>
            <a:chOff x="9477091" y="-8363"/>
            <a:chExt cx="2708400" cy="932188"/>
          </a:xfrm>
        </p:grpSpPr>
        <p:sp>
          <p:nvSpPr>
            <p:cNvPr id="10" name="Google Shape;128;p15">
              <a:extLst>
                <a:ext uri="{FF2B5EF4-FFF2-40B4-BE49-F238E27FC236}">
                  <a16:creationId xmlns:a16="http://schemas.microsoft.com/office/drawing/2014/main" id="{107F42C0-9AB1-1555-C652-A868D21EF7F9}"/>
                </a:ext>
              </a:extLst>
            </p:cNvPr>
            <p:cNvSpPr/>
            <p:nvPr/>
          </p:nvSpPr>
          <p:spPr>
            <a:xfrm>
              <a:off x="10434091" y="-8275"/>
              <a:ext cx="1751400" cy="932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29;p15">
              <a:extLst>
                <a:ext uri="{FF2B5EF4-FFF2-40B4-BE49-F238E27FC236}">
                  <a16:creationId xmlns:a16="http://schemas.microsoft.com/office/drawing/2014/main" id="{CBA7F0C8-22D9-639B-0D8A-0A3FCA89F4B1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" name="Google Shape;130;p15">
              <a:extLst>
                <a:ext uri="{FF2B5EF4-FFF2-40B4-BE49-F238E27FC236}">
                  <a16:creationId xmlns:a16="http://schemas.microsoft.com/office/drawing/2014/main" id="{877BE6B1-40FE-C26B-3AB2-F339879870B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45987" y="205683"/>
              <a:ext cx="1525685" cy="36360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" name="Google Shape;132;p15">
            <a:extLst>
              <a:ext uri="{FF2B5EF4-FFF2-40B4-BE49-F238E27FC236}">
                <a16:creationId xmlns:a16="http://schemas.microsoft.com/office/drawing/2014/main" id="{70F14385-2A14-3897-5243-0CE8C5B3CA24}"/>
              </a:ext>
            </a:extLst>
          </p:cNvPr>
          <p:cNvCxnSpPr/>
          <p:nvPr/>
        </p:nvCxnSpPr>
        <p:spPr>
          <a:xfrm>
            <a:off x="475350" y="1461025"/>
            <a:ext cx="11241300" cy="0"/>
          </a:xfrm>
          <a:prstGeom prst="straightConnector1">
            <a:avLst/>
          </a:prstGeom>
          <a:noFill/>
          <a:ln w="9525" cap="flat" cmpd="sng">
            <a:solidFill>
              <a:srgbClr val="FEC60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What should success look like?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607040" cy="4583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/>
            </a:pP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Better quality and stability of senior appointments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Visible leadership succession pipelines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Reduced loss of institutional memory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Stronger ethical and professional standards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Greater leadership capability across departments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Improved implementation and </a:t>
            </a:r>
            <a:r>
              <a:rPr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organisational</a:t>
            </a: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performance</a:t>
            </a:r>
          </a:p>
          <a:p>
            <a:pPr>
              <a:spcAft>
                <a:spcPts val="1300"/>
              </a:spcAft>
              <a:defRPr sz="1700"/>
            </a:pPr>
            <a:r>
              <a:rPr sz="24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Professionalisation</a:t>
            </a: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measured through state capability and public value — not training numbers alone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Retiring the 1994 Generation | 13</a:t>
            </a:r>
          </a:p>
        </p:txBody>
      </p:sp>
      <p:grpSp>
        <p:nvGrpSpPr>
          <p:cNvPr id="6" name="Google Shape;120;p15">
            <a:extLst>
              <a:ext uri="{FF2B5EF4-FFF2-40B4-BE49-F238E27FC236}">
                <a16:creationId xmlns:a16="http://schemas.microsoft.com/office/drawing/2014/main" id="{5807A1EC-3502-C7F0-8BB6-C5F452BFC0E1}"/>
              </a:ext>
            </a:extLst>
          </p:cNvPr>
          <p:cNvGrpSpPr/>
          <p:nvPr/>
        </p:nvGrpSpPr>
        <p:grpSpPr>
          <a:xfrm>
            <a:off x="10165571" y="-8375"/>
            <a:ext cx="2026433" cy="731494"/>
            <a:chOff x="9477091" y="-8363"/>
            <a:chExt cx="2582101" cy="932196"/>
          </a:xfrm>
        </p:grpSpPr>
        <p:sp>
          <p:nvSpPr>
            <p:cNvPr id="7" name="Google Shape;121;p15">
              <a:extLst>
                <a:ext uri="{FF2B5EF4-FFF2-40B4-BE49-F238E27FC236}">
                  <a16:creationId xmlns:a16="http://schemas.microsoft.com/office/drawing/2014/main" id="{1B4A1626-8247-8B6F-D3BF-353D9A95C3FD}"/>
                </a:ext>
              </a:extLst>
            </p:cNvPr>
            <p:cNvSpPr/>
            <p:nvPr/>
          </p:nvSpPr>
          <p:spPr>
            <a:xfrm>
              <a:off x="10434092" y="-8267"/>
              <a:ext cx="1625100" cy="932100"/>
            </a:xfrm>
            <a:prstGeom prst="rect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2;p15">
              <a:extLst>
                <a:ext uri="{FF2B5EF4-FFF2-40B4-BE49-F238E27FC236}">
                  <a16:creationId xmlns:a16="http://schemas.microsoft.com/office/drawing/2014/main" id="{7097B1C0-A377-228E-462E-0D426992B993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" name="Google Shape;127;p15">
            <a:extLst>
              <a:ext uri="{FF2B5EF4-FFF2-40B4-BE49-F238E27FC236}">
                <a16:creationId xmlns:a16="http://schemas.microsoft.com/office/drawing/2014/main" id="{2331F133-E552-3361-0AD9-58C2CDB412B3}"/>
              </a:ext>
            </a:extLst>
          </p:cNvPr>
          <p:cNvGrpSpPr/>
          <p:nvPr/>
        </p:nvGrpSpPr>
        <p:grpSpPr>
          <a:xfrm>
            <a:off x="10372772" y="-29503"/>
            <a:ext cx="1819232" cy="626057"/>
            <a:chOff x="9477091" y="-8363"/>
            <a:chExt cx="2708400" cy="932188"/>
          </a:xfrm>
        </p:grpSpPr>
        <p:sp>
          <p:nvSpPr>
            <p:cNvPr id="10" name="Google Shape;128;p15">
              <a:extLst>
                <a:ext uri="{FF2B5EF4-FFF2-40B4-BE49-F238E27FC236}">
                  <a16:creationId xmlns:a16="http://schemas.microsoft.com/office/drawing/2014/main" id="{FB76B6CC-EC18-E483-FA5B-3FEC3FB9B3D8}"/>
                </a:ext>
              </a:extLst>
            </p:cNvPr>
            <p:cNvSpPr/>
            <p:nvPr/>
          </p:nvSpPr>
          <p:spPr>
            <a:xfrm>
              <a:off x="10434091" y="-8275"/>
              <a:ext cx="1751400" cy="932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29;p15">
              <a:extLst>
                <a:ext uri="{FF2B5EF4-FFF2-40B4-BE49-F238E27FC236}">
                  <a16:creationId xmlns:a16="http://schemas.microsoft.com/office/drawing/2014/main" id="{4E2D103C-7B20-A60B-053D-ACB0B595CE11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" name="Google Shape;130;p15">
              <a:extLst>
                <a:ext uri="{FF2B5EF4-FFF2-40B4-BE49-F238E27FC236}">
                  <a16:creationId xmlns:a16="http://schemas.microsoft.com/office/drawing/2014/main" id="{4AC30F84-4631-3F5F-1BB0-0A3AB83438E6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45987" y="205683"/>
              <a:ext cx="1525685" cy="36360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" name="Google Shape;132;p15">
            <a:extLst>
              <a:ext uri="{FF2B5EF4-FFF2-40B4-BE49-F238E27FC236}">
                <a16:creationId xmlns:a16="http://schemas.microsoft.com/office/drawing/2014/main" id="{B1A53ECD-D96B-81F8-6FC5-6DCA647908DC}"/>
              </a:ext>
            </a:extLst>
          </p:cNvPr>
          <p:cNvCxnSpPr/>
          <p:nvPr/>
        </p:nvCxnSpPr>
        <p:spPr>
          <a:xfrm>
            <a:off x="475350" y="1461025"/>
            <a:ext cx="11241300" cy="0"/>
          </a:xfrm>
          <a:prstGeom prst="straightConnector1">
            <a:avLst/>
          </a:prstGeom>
          <a:noFill/>
          <a:ln w="9525" cap="flat" cmpd="sng">
            <a:solidFill>
              <a:srgbClr val="FEC60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Three questions for the sector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607040" cy="297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/>
            </a:pP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Who are we preparing to lead the state after the 1994 generation?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 What professional standards should define that generation?</a:t>
            </a:r>
          </a:p>
          <a:p>
            <a:pPr>
              <a:spcAft>
                <a:spcPts val="1300"/>
              </a:spcAft>
              <a:defRPr sz="17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What institutional reforms are necessary to ensure they can actually lead professionally?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Retiring the 1994 Generation | 14</a:t>
            </a:r>
          </a:p>
        </p:txBody>
      </p:sp>
      <p:grpSp>
        <p:nvGrpSpPr>
          <p:cNvPr id="6" name="Google Shape;120;p15">
            <a:extLst>
              <a:ext uri="{FF2B5EF4-FFF2-40B4-BE49-F238E27FC236}">
                <a16:creationId xmlns:a16="http://schemas.microsoft.com/office/drawing/2014/main" id="{38A6064B-7ACF-E42A-D610-AED6F8B33C14}"/>
              </a:ext>
            </a:extLst>
          </p:cNvPr>
          <p:cNvGrpSpPr/>
          <p:nvPr/>
        </p:nvGrpSpPr>
        <p:grpSpPr>
          <a:xfrm>
            <a:off x="10165571" y="-8375"/>
            <a:ext cx="2026433" cy="731494"/>
            <a:chOff x="9477091" y="-8363"/>
            <a:chExt cx="2582101" cy="932196"/>
          </a:xfrm>
        </p:grpSpPr>
        <p:sp>
          <p:nvSpPr>
            <p:cNvPr id="7" name="Google Shape;121;p15">
              <a:extLst>
                <a:ext uri="{FF2B5EF4-FFF2-40B4-BE49-F238E27FC236}">
                  <a16:creationId xmlns:a16="http://schemas.microsoft.com/office/drawing/2014/main" id="{6D9945E8-F8E5-12F6-B0F6-CBA3EA5B8B75}"/>
                </a:ext>
              </a:extLst>
            </p:cNvPr>
            <p:cNvSpPr/>
            <p:nvPr/>
          </p:nvSpPr>
          <p:spPr>
            <a:xfrm>
              <a:off x="10434092" y="-8267"/>
              <a:ext cx="1625100" cy="932100"/>
            </a:xfrm>
            <a:prstGeom prst="rect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2;p15">
              <a:extLst>
                <a:ext uri="{FF2B5EF4-FFF2-40B4-BE49-F238E27FC236}">
                  <a16:creationId xmlns:a16="http://schemas.microsoft.com/office/drawing/2014/main" id="{32A9EB1A-1A96-CBB6-ED99-7DCF7446702B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" name="Google Shape;127;p15">
            <a:extLst>
              <a:ext uri="{FF2B5EF4-FFF2-40B4-BE49-F238E27FC236}">
                <a16:creationId xmlns:a16="http://schemas.microsoft.com/office/drawing/2014/main" id="{C1B3C63B-415D-F104-71B4-A62DB109ACA3}"/>
              </a:ext>
            </a:extLst>
          </p:cNvPr>
          <p:cNvGrpSpPr/>
          <p:nvPr/>
        </p:nvGrpSpPr>
        <p:grpSpPr>
          <a:xfrm>
            <a:off x="10372772" y="-31697"/>
            <a:ext cx="1819232" cy="626057"/>
            <a:chOff x="9477091" y="-8363"/>
            <a:chExt cx="2708400" cy="932188"/>
          </a:xfrm>
        </p:grpSpPr>
        <p:sp>
          <p:nvSpPr>
            <p:cNvPr id="10" name="Google Shape;128;p15">
              <a:extLst>
                <a:ext uri="{FF2B5EF4-FFF2-40B4-BE49-F238E27FC236}">
                  <a16:creationId xmlns:a16="http://schemas.microsoft.com/office/drawing/2014/main" id="{9C22DA92-DA43-1631-7E70-55A547B7430C}"/>
                </a:ext>
              </a:extLst>
            </p:cNvPr>
            <p:cNvSpPr/>
            <p:nvPr/>
          </p:nvSpPr>
          <p:spPr>
            <a:xfrm>
              <a:off x="10434091" y="-8275"/>
              <a:ext cx="1751400" cy="932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29;p15">
              <a:extLst>
                <a:ext uri="{FF2B5EF4-FFF2-40B4-BE49-F238E27FC236}">
                  <a16:creationId xmlns:a16="http://schemas.microsoft.com/office/drawing/2014/main" id="{1A41BA27-40F3-D569-95F8-713B7951BBEC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" name="Google Shape;130;p15">
              <a:extLst>
                <a:ext uri="{FF2B5EF4-FFF2-40B4-BE49-F238E27FC236}">
                  <a16:creationId xmlns:a16="http://schemas.microsoft.com/office/drawing/2014/main" id="{0D6F1905-2701-C654-290C-4D04144A4568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45987" y="205683"/>
              <a:ext cx="1525685" cy="36360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" name="Google Shape;132;p15">
            <a:extLst>
              <a:ext uri="{FF2B5EF4-FFF2-40B4-BE49-F238E27FC236}">
                <a16:creationId xmlns:a16="http://schemas.microsoft.com/office/drawing/2014/main" id="{6B3062DC-4809-6CE0-95A6-676029E149C9}"/>
              </a:ext>
            </a:extLst>
          </p:cNvPr>
          <p:cNvCxnSpPr/>
          <p:nvPr/>
        </p:nvCxnSpPr>
        <p:spPr>
          <a:xfrm>
            <a:off x="475350" y="1461025"/>
            <a:ext cx="11241300" cy="0"/>
          </a:xfrm>
          <a:prstGeom prst="straightConnector1">
            <a:avLst/>
          </a:prstGeom>
          <a:noFill/>
          <a:ln w="9525" cap="flat" cmpd="sng">
            <a:solidFill>
              <a:srgbClr val="FEC60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Closing: The opportunity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607040" cy="4249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/>
            </a:pPr>
            <a:endParaRPr lang="en-ZA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May 2025 report told us the public service is ageing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current report tells us that its leadership is approaching a generational transition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danger is not retirement itself</a:t>
            </a:r>
          </a:p>
          <a:p>
            <a:pPr>
              <a:spcAft>
                <a:spcPts val="1300"/>
              </a:spcAft>
              <a:defRPr sz="17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danger is entering the transition without a deliberate, professional and merit-based leadership pipeline</a:t>
            </a:r>
          </a:p>
          <a:p>
            <a:pPr>
              <a:spcAft>
                <a:spcPts val="1300"/>
              </a:spcAft>
              <a:defRPr sz="2000"/>
            </a:pPr>
            <a:r>
              <a:rPr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opportunity is to build the next generation of professional public leadership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Retiring the 1994 Generation | 15</a:t>
            </a:r>
          </a:p>
        </p:txBody>
      </p:sp>
      <p:grpSp>
        <p:nvGrpSpPr>
          <p:cNvPr id="6" name="Google Shape;120;p15">
            <a:extLst>
              <a:ext uri="{FF2B5EF4-FFF2-40B4-BE49-F238E27FC236}">
                <a16:creationId xmlns:a16="http://schemas.microsoft.com/office/drawing/2014/main" id="{4E835285-B370-D384-1783-7536E3E12CB6}"/>
              </a:ext>
            </a:extLst>
          </p:cNvPr>
          <p:cNvGrpSpPr/>
          <p:nvPr/>
        </p:nvGrpSpPr>
        <p:grpSpPr>
          <a:xfrm>
            <a:off x="10165571" y="-8375"/>
            <a:ext cx="2026433" cy="731494"/>
            <a:chOff x="9477091" y="-8363"/>
            <a:chExt cx="2582101" cy="932196"/>
          </a:xfrm>
        </p:grpSpPr>
        <p:sp>
          <p:nvSpPr>
            <p:cNvPr id="7" name="Google Shape;121;p15">
              <a:extLst>
                <a:ext uri="{FF2B5EF4-FFF2-40B4-BE49-F238E27FC236}">
                  <a16:creationId xmlns:a16="http://schemas.microsoft.com/office/drawing/2014/main" id="{7BA0E461-3C3B-CD83-B389-AB9726CF75ED}"/>
                </a:ext>
              </a:extLst>
            </p:cNvPr>
            <p:cNvSpPr/>
            <p:nvPr/>
          </p:nvSpPr>
          <p:spPr>
            <a:xfrm>
              <a:off x="10434092" y="-8267"/>
              <a:ext cx="1625100" cy="932100"/>
            </a:xfrm>
            <a:prstGeom prst="rect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22;p15">
              <a:extLst>
                <a:ext uri="{FF2B5EF4-FFF2-40B4-BE49-F238E27FC236}">
                  <a16:creationId xmlns:a16="http://schemas.microsoft.com/office/drawing/2014/main" id="{05DF2072-5C3C-F32F-AC72-BA1471D25B68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rgbClr val="FEC60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" name="Google Shape;127;p15">
            <a:extLst>
              <a:ext uri="{FF2B5EF4-FFF2-40B4-BE49-F238E27FC236}">
                <a16:creationId xmlns:a16="http://schemas.microsoft.com/office/drawing/2014/main" id="{E1514430-889B-23D6-25CB-8CD8D798FDCF}"/>
              </a:ext>
            </a:extLst>
          </p:cNvPr>
          <p:cNvGrpSpPr/>
          <p:nvPr/>
        </p:nvGrpSpPr>
        <p:grpSpPr>
          <a:xfrm>
            <a:off x="10372772" y="-35600"/>
            <a:ext cx="1819232" cy="626057"/>
            <a:chOff x="9477091" y="-8363"/>
            <a:chExt cx="2708400" cy="932188"/>
          </a:xfrm>
        </p:grpSpPr>
        <p:sp>
          <p:nvSpPr>
            <p:cNvPr id="10" name="Google Shape;128;p15">
              <a:extLst>
                <a:ext uri="{FF2B5EF4-FFF2-40B4-BE49-F238E27FC236}">
                  <a16:creationId xmlns:a16="http://schemas.microsoft.com/office/drawing/2014/main" id="{E96F03ED-9D0F-89D5-5239-5C2E8EB572C4}"/>
                </a:ext>
              </a:extLst>
            </p:cNvPr>
            <p:cNvSpPr/>
            <p:nvPr/>
          </p:nvSpPr>
          <p:spPr>
            <a:xfrm>
              <a:off x="10434091" y="-8275"/>
              <a:ext cx="1751400" cy="932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29;p15">
              <a:extLst>
                <a:ext uri="{FF2B5EF4-FFF2-40B4-BE49-F238E27FC236}">
                  <a16:creationId xmlns:a16="http://schemas.microsoft.com/office/drawing/2014/main" id="{196A55AB-2B6D-C04B-9B98-1D9FC4D941C0}"/>
                </a:ext>
              </a:extLst>
            </p:cNvPr>
            <p:cNvSpPr/>
            <p:nvPr/>
          </p:nvSpPr>
          <p:spPr>
            <a:xfrm rot="10800000">
              <a:off x="9477091" y="-8363"/>
              <a:ext cx="957000" cy="928200"/>
            </a:xfrm>
            <a:prstGeom prst="rtTriangl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" name="Google Shape;130;p15">
              <a:extLst>
                <a:ext uri="{FF2B5EF4-FFF2-40B4-BE49-F238E27FC236}">
                  <a16:creationId xmlns:a16="http://schemas.microsoft.com/office/drawing/2014/main" id="{0E89BF8D-C1B7-D6CB-63B5-4E18063A598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0445987" y="205683"/>
              <a:ext cx="1525685" cy="36360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3" name="Google Shape;132;p15">
            <a:extLst>
              <a:ext uri="{FF2B5EF4-FFF2-40B4-BE49-F238E27FC236}">
                <a16:creationId xmlns:a16="http://schemas.microsoft.com/office/drawing/2014/main" id="{9B377FE6-4945-F62A-00B3-161D6F69C887}"/>
              </a:ext>
            </a:extLst>
          </p:cNvPr>
          <p:cNvCxnSpPr/>
          <p:nvPr/>
        </p:nvCxnSpPr>
        <p:spPr>
          <a:xfrm>
            <a:off x="475350" y="1461025"/>
            <a:ext cx="11241300" cy="0"/>
          </a:xfrm>
          <a:prstGeom prst="straightConnector1">
            <a:avLst/>
          </a:prstGeom>
          <a:noFill/>
          <a:ln w="9525" cap="flat" cmpd="sng">
            <a:solidFill>
              <a:srgbClr val="FEC60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753</Words>
  <Application>Microsoft Office PowerPoint</Application>
  <PresentationFormat>Widescreen</PresentationFormat>
  <Paragraphs>126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Arial</vt:lpstr>
      <vt:lpstr>Calibri</vt:lpstr>
      <vt:lpstr>Roboto</vt:lpstr>
      <vt:lpstr>Roboto Condensed Black</vt:lpstr>
      <vt:lpstr>Roboto Mono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Yoliswa Makhasi</dc:creator>
  <cp:keywords/>
  <dc:description>generated using python-pptx</dc:description>
  <cp:lastModifiedBy>Delani Majola</cp:lastModifiedBy>
  <cp:revision>4</cp:revision>
  <dcterms:created xsi:type="dcterms:W3CDTF">2013-01-27T09:14:16Z</dcterms:created>
  <dcterms:modified xsi:type="dcterms:W3CDTF">2026-08-18T13:47:51Z</dcterms:modified>
  <cp:category/>
</cp:coreProperties>
</file>