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2" r:id="rId7"/>
    <p:sldId id="263" r:id="rId8"/>
    <p:sldId id="264"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56"/>
    <p:restoredTop sz="94610"/>
  </p:normalViewPr>
  <p:slideViewPr>
    <p:cSldViewPr snapToGrid="0" snapToObjects="1">
      <p:cViewPr varScale="1">
        <p:scale>
          <a:sx n="92" d="100"/>
          <a:sy n="92" d="100"/>
        </p:scale>
        <p:origin x="200" y="8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2325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Deck summarises the SMS report: ageing of the senior management cohort nationally, in health and in education; the near-absence of managers under 50; and the completed racial transformation of the SMS.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Mean and median age of the national SMS rise almost exactly one year per calendar year - the mathematical signature of a closed cohort ageing in place.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 under 40, blue = 40-49, orange = 50+. The green band all but disappears and the blue band halves.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Nurses over 50 are roughly 37%; their managers are 71.4% over 50. Both layers age together while the management corps halves in size.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Education is the most acute case: 80.2% of senior managers over 50, against 30-33% of teachers.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 = African, orange = White, green = Coloured, purple = Asian/Indian.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transformed later but further than any other sector analysed.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Source: NSI PERSAL datasets 2009-2024; all figures reproduced from the report.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D18B"/>
        </a:solidFill>
        <a:effectLst/>
      </p:bgPr>
    </p:bg>
    <p:spTree>
      <p:nvGrpSpPr>
        <p:cNvPr id="1" name=""/>
        <p:cNvGrpSpPr/>
        <p:nvPr/>
      </p:nvGrpSpPr>
      <p:grpSpPr>
        <a:xfrm>
          <a:off x="0" y="0"/>
          <a:ext cx="0" cy="0"/>
          <a:chOff x="0" y="0"/>
          <a:chExt cx="0" cy="0"/>
        </a:xfrm>
      </p:grpSpPr>
      <p:sp>
        <p:nvSpPr>
          <p:cNvPr id="2" name="Shape 0"/>
          <p:cNvSpPr/>
          <p:nvPr/>
        </p:nvSpPr>
        <p:spPr>
          <a:xfrm>
            <a:off x="0" y="0"/>
            <a:ext cx="12188952" cy="566928"/>
          </a:xfrm>
          <a:prstGeom prst="rect">
            <a:avLst/>
          </a:prstGeom>
          <a:solidFill>
            <a:srgbClr val="296B85"/>
          </a:solidFill>
          <a:ln/>
        </p:spPr>
        <p:txBody>
          <a:bodyPr/>
          <a:lstStyle/>
          <a:p>
            <a:endParaRPr lang="en-US"/>
          </a:p>
        </p:txBody>
      </p:sp>
      <p:sp>
        <p:nvSpPr>
          <p:cNvPr id="3" name="Shape 1"/>
          <p:cNvSpPr/>
          <p:nvPr/>
        </p:nvSpPr>
        <p:spPr>
          <a:xfrm>
            <a:off x="548640" y="118872"/>
            <a:ext cx="1417320" cy="329184"/>
          </a:xfrm>
          <a:prstGeom prst="rect">
            <a:avLst/>
          </a:prstGeom>
          <a:solidFill>
            <a:srgbClr val="13D18B"/>
          </a:solidFill>
          <a:ln/>
        </p:spPr>
        <p:txBody>
          <a:bodyPr/>
          <a:lstStyle/>
          <a:p>
            <a:endParaRPr lang="en-US"/>
          </a:p>
        </p:txBody>
      </p:sp>
      <p:sp>
        <p:nvSpPr>
          <p:cNvPr id="4" name="Text 2"/>
          <p:cNvSpPr/>
          <p:nvPr/>
        </p:nvSpPr>
        <p:spPr>
          <a:xfrm>
            <a:off x="548640" y="118872"/>
            <a:ext cx="1417320" cy="329184"/>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itchFamily="34" charset="0"/>
                <a:ea typeface="Arial" pitchFamily="34" charset="-122"/>
                <a:cs typeface="Arial" pitchFamily="34" charset="-120"/>
              </a:rPr>
              <a:t>ISSUE #03</a:t>
            </a:r>
            <a:endParaRPr lang="en-US" sz="1100" dirty="0"/>
          </a:p>
        </p:txBody>
      </p:sp>
      <p:pic>
        <p:nvPicPr>
          <p:cNvPr id="5" name="Image 0" descr="figs/pattern.png"/>
          <p:cNvPicPr>
            <a:picLocks noChangeAspect="1"/>
          </p:cNvPicPr>
          <p:nvPr/>
        </p:nvPicPr>
        <p:blipFill>
          <a:blip r:embed="rId3"/>
          <a:stretch>
            <a:fillRect/>
          </a:stretch>
        </p:blipFill>
        <p:spPr>
          <a:xfrm>
            <a:off x="0" y="566928"/>
            <a:ext cx="12188952" cy="2880360"/>
          </a:xfrm>
          <a:prstGeom prst="rect">
            <a:avLst/>
          </a:prstGeom>
        </p:spPr>
      </p:pic>
      <p:sp>
        <p:nvSpPr>
          <p:cNvPr id="6" name="Text 3"/>
          <p:cNvSpPr/>
          <p:nvPr/>
        </p:nvSpPr>
        <p:spPr>
          <a:xfrm>
            <a:off x="685800" y="3703320"/>
            <a:ext cx="10515600" cy="685800"/>
          </a:xfrm>
          <a:prstGeom prst="rect">
            <a:avLst/>
          </a:prstGeom>
          <a:noFill/>
          <a:ln/>
        </p:spPr>
        <p:txBody>
          <a:bodyPr wrap="square" lIns="0" tIns="0" rIns="0" bIns="0" rtlCol="0" anchor="ctr"/>
          <a:lstStyle/>
          <a:p>
            <a:pPr marL="0" indent="0">
              <a:buNone/>
            </a:pPr>
            <a:r>
              <a:rPr lang="en-US" sz="4000" b="1" kern="0" spc="-80" dirty="0">
                <a:solidFill>
                  <a:srgbClr val="073A56"/>
                </a:solidFill>
                <a:latin typeface="Arial" pitchFamily="34" charset="0"/>
                <a:ea typeface="Arial" pitchFamily="34" charset="-122"/>
                <a:cs typeface="Arial" pitchFamily="34" charset="-120"/>
              </a:rPr>
              <a:t>RETIRING THE 1994 GENERATION</a:t>
            </a:r>
            <a:endParaRPr lang="en-US" sz="4000" dirty="0"/>
          </a:p>
        </p:txBody>
      </p:sp>
      <p:sp>
        <p:nvSpPr>
          <p:cNvPr id="7" name="Text 4"/>
          <p:cNvSpPr/>
          <p:nvPr/>
        </p:nvSpPr>
        <p:spPr>
          <a:xfrm>
            <a:off x="713232" y="4389120"/>
            <a:ext cx="10515600" cy="457200"/>
          </a:xfrm>
          <a:prstGeom prst="rect">
            <a:avLst/>
          </a:prstGeom>
          <a:noFill/>
          <a:ln/>
        </p:spPr>
        <p:txBody>
          <a:bodyPr wrap="square" lIns="0" tIns="0" rIns="0" bIns="0" rtlCol="0" anchor="ctr"/>
          <a:lstStyle/>
          <a:p>
            <a:pPr marL="0" indent="0">
              <a:buNone/>
            </a:pPr>
            <a:r>
              <a:rPr lang="en-US" sz="2100" b="1" dirty="0">
                <a:solidFill>
                  <a:srgbClr val="073A56"/>
                </a:solidFill>
                <a:latin typeface="Arial" pitchFamily="34" charset="0"/>
                <a:ea typeface="Arial" pitchFamily="34" charset="-122"/>
                <a:cs typeface="Arial" pitchFamily="34" charset="-120"/>
              </a:rPr>
              <a:t>The Senior Management Service – the evidence in charts</a:t>
            </a:r>
            <a:endParaRPr lang="en-US" sz="2100" dirty="0"/>
          </a:p>
        </p:txBody>
      </p:sp>
      <p:sp>
        <p:nvSpPr>
          <p:cNvPr id="8" name="Shape 5"/>
          <p:cNvSpPr/>
          <p:nvPr/>
        </p:nvSpPr>
        <p:spPr>
          <a:xfrm>
            <a:off x="0" y="5120640"/>
            <a:ext cx="12188952" cy="1737360"/>
          </a:xfrm>
          <a:prstGeom prst="rect">
            <a:avLst/>
          </a:prstGeom>
          <a:solidFill>
            <a:srgbClr val="073A56"/>
          </a:solidFill>
          <a:ln/>
        </p:spPr>
        <p:txBody>
          <a:bodyPr/>
          <a:lstStyle/>
          <a:p>
            <a:endParaRPr lang="en-US"/>
          </a:p>
        </p:txBody>
      </p:sp>
      <p:pic>
        <p:nvPicPr>
          <p:cNvPr id="9" name="Image 1" descr="figs/nsi_logo.png"/>
          <p:cNvPicPr>
            <a:picLocks noChangeAspect="1"/>
          </p:cNvPicPr>
          <p:nvPr/>
        </p:nvPicPr>
        <p:blipFill>
          <a:blip r:embed="rId4"/>
          <a:stretch>
            <a:fillRect/>
          </a:stretch>
        </p:blipFill>
        <p:spPr>
          <a:xfrm>
            <a:off x="685800" y="5440680"/>
            <a:ext cx="2651760" cy="685800"/>
          </a:xfrm>
          <a:prstGeom prst="rect">
            <a:avLst/>
          </a:prstGeom>
        </p:spPr>
      </p:pic>
      <p:sp>
        <p:nvSpPr>
          <p:cNvPr id="10" name="Text 6"/>
          <p:cNvSpPr/>
          <p:nvPr/>
        </p:nvSpPr>
        <p:spPr>
          <a:xfrm>
            <a:off x="7699248" y="146304"/>
            <a:ext cx="6400800" cy="274320"/>
          </a:xfrm>
          <a:prstGeom prst="rect">
            <a:avLst/>
          </a:prstGeom>
          <a:noFill/>
          <a:ln/>
        </p:spPr>
        <p:txBody>
          <a:bodyPr wrap="square" lIns="0" tIns="0" rIns="0" bIns="0" rtlCol="0" anchor="ctr"/>
          <a:lstStyle/>
          <a:p>
            <a:pPr marL="0" indent="0">
              <a:buNone/>
            </a:pPr>
            <a:r>
              <a:rPr lang="en-US" sz="1100" dirty="0">
                <a:solidFill>
                  <a:srgbClr val="9FC3D4"/>
                </a:solidFill>
                <a:latin typeface="Arial" pitchFamily="34" charset="0"/>
                <a:ea typeface="Arial" pitchFamily="34" charset="-122"/>
                <a:cs typeface="Arial" pitchFamily="34" charset="-120"/>
              </a:rPr>
              <a:t>PERSAL series · New South Institute · Johannesburg, May 2026</a:t>
            </a:r>
            <a:endParaRPr lang="en-US" sz="1100" dirty="0"/>
          </a:p>
        </p:txBody>
      </p:sp>
      <p:sp>
        <p:nvSpPr>
          <p:cNvPr id="11" name="Text 7"/>
          <p:cNvSpPr/>
          <p:nvPr/>
        </p:nvSpPr>
        <p:spPr>
          <a:xfrm>
            <a:off x="6035040" y="5394960"/>
            <a:ext cx="5577840" cy="1280160"/>
          </a:xfrm>
          <a:prstGeom prst="rect">
            <a:avLst/>
          </a:prstGeom>
          <a:noFill/>
          <a:ln/>
        </p:spPr>
        <p:txBody>
          <a:bodyPr wrap="square" lIns="0" tIns="0" rIns="0" bIns="0" rtlCol="0" anchor="t"/>
          <a:lstStyle/>
          <a:p>
            <a:pPr marL="0" indent="0">
              <a:lnSpc>
                <a:spcPts val="1700"/>
              </a:lnSpc>
              <a:buNone/>
            </a:pPr>
            <a:r>
              <a:rPr lang="en-US" sz="1200" b="1" dirty="0">
                <a:solidFill>
                  <a:srgbClr val="FFD100"/>
                </a:solidFill>
                <a:latin typeface="Arial" pitchFamily="34" charset="0"/>
                <a:ea typeface="Arial" pitchFamily="34" charset="-122"/>
                <a:cs typeface="Arial" pitchFamily="34" charset="-120"/>
              </a:rPr>
              <a:t>Author
</a:t>
            </a:r>
            <a:r>
              <a:rPr lang="en-US" sz="1200" dirty="0">
                <a:solidFill>
                  <a:srgbClr val="FFFFFF"/>
                </a:solidFill>
                <a:latin typeface="Arial" pitchFamily="34" charset="0"/>
                <a:ea typeface="Arial" pitchFamily="34" charset="-122"/>
                <a:cs typeface="Arial" pitchFamily="34" charset="-120"/>
              </a:rPr>
              <a:t>Ivor Chipkin
</a:t>
            </a:r>
            <a:r>
              <a:rPr lang="en-US" sz="1200" b="1" dirty="0">
                <a:solidFill>
                  <a:srgbClr val="FFD100"/>
                </a:solidFill>
                <a:latin typeface="Arial" pitchFamily="34" charset="0"/>
                <a:ea typeface="Arial" pitchFamily="34" charset="-122"/>
                <a:cs typeface="Arial" pitchFamily="34" charset="-120"/>
              </a:rPr>
              <a:t>Source
</a:t>
            </a:r>
            <a:r>
              <a:rPr lang="en-US" sz="1200" dirty="0">
                <a:solidFill>
                  <a:srgbClr val="FFFFFF"/>
                </a:solidFill>
                <a:latin typeface="Arial" pitchFamily="34" charset="0"/>
                <a:ea typeface="Arial" pitchFamily="34" charset="-122"/>
                <a:cs typeface="Arial" pitchFamily="34" charset="-120"/>
              </a:rPr>
              <a:t>NSI PERSAL datasets, 2009–2024</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84048"/>
            <a:ext cx="11091672" cy="566928"/>
          </a:xfrm>
          <a:prstGeom prst="rect">
            <a:avLst/>
          </a:prstGeom>
          <a:noFill/>
          <a:ln/>
        </p:spPr>
        <p:txBody>
          <a:bodyPr wrap="square" lIns="0" tIns="0" rIns="0" bIns="0" rtlCol="0" anchor="ctr"/>
          <a:lstStyle/>
          <a:p>
            <a:pPr marL="0" indent="0">
              <a:buNone/>
            </a:pPr>
            <a:r>
              <a:rPr lang="en-US" sz="2700" b="1" kern="0" spc="-40" dirty="0">
                <a:solidFill>
                  <a:srgbClr val="073A56"/>
                </a:solidFill>
                <a:latin typeface="Arial" pitchFamily="34" charset="0"/>
                <a:ea typeface="Arial" pitchFamily="34" charset="-122"/>
                <a:cs typeface="Arial" pitchFamily="34" charset="-120"/>
              </a:rPr>
              <a:t>THE 1994 GENERATION IS AT THE APEX</a:t>
            </a:r>
            <a:endParaRPr lang="en-US" sz="2700" dirty="0"/>
          </a:p>
        </p:txBody>
      </p:sp>
      <p:sp>
        <p:nvSpPr>
          <p:cNvPr id="3" name="Text 1"/>
          <p:cNvSpPr/>
          <p:nvPr/>
        </p:nvSpPr>
        <p:spPr>
          <a:xfrm>
            <a:off x="548640" y="932688"/>
            <a:ext cx="11091672" cy="329184"/>
          </a:xfrm>
          <a:prstGeom prst="rect">
            <a:avLst/>
          </a:prstGeom>
          <a:noFill/>
          <a:ln/>
        </p:spPr>
        <p:txBody>
          <a:bodyPr wrap="square" lIns="0" tIns="0" rIns="0" bIns="0" rtlCol="0" anchor="ctr"/>
          <a:lstStyle/>
          <a:p>
            <a:pPr marL="0" indent="0">
              <a:buNone/>
            </a:pPr>
            <a:r>
              <a:rPr lang="en-US" sz="1350" dirty="0">
                <a:solidFill>
                  <a:srgbClr val="296B85"/>
                </a:solidFill>
                <a:latin typeface="Arial" pitchFamily="34" charset="0"/>
                <a:ea typeface="Arial" pitchFamily="34" charset="-122"/>
                <a:cs typeface="Arial" pitchFamily="34" charset="-120"/>
              </a:rPr>
              <a:t>Mean age of the SMS is 53–55 years across all three sectors – and rising by roughly one year per calendar year</a:t>
            </a:r>
            <a:endParaRPr lang="en-US" sz="1350" dirty="0"/>
          </a:p>
        </p:txBody>
      </p:sp>
      <p:sp>
        <p:nvSpPr>
          <p:cNvPr id="4" name="Shape 2"/>
          <p:cNvSpPr/>
          <p:nvPr/>
        </p:nvSpPr>
        <p:spPr>
          <a:xfrm>
            <a:off x="548640" y="1508760"/>
            <a:ext cx="2395728" cy="1417320"/>
          </a:xfrm>
          <a:prstGeom prst="rect">
            <a:avLst/>
          </a:prstGeom>
          <a:solidFill>
            <a:srgbClr val="F2F5F7"/>
          </a:solidFill>
          <a:ln/>
        </p:spPr>
        <p:txBody>
          <a:bodyPr/>
          <a:lstStyle/>
          <a:p>
            <a:endParaRPr lang="en-US"/>
          </a:p>
        </p:txBody>
      </p:sp>
      <p:sp>
        <p:nvSpPr>
          <p:cNvPr id="5" name="Text 3"/>
          <p:cNvSpPr/>
          <p:nvPr/>
        </p:nvSpPr>
        <p:spPr>
          <a:xfrm>
            <a:off x="804672" y="1655064"/>
            <a:ext cx="1938528" cy="680314"/>
          </a:xfrm>
          <a:prstGeom prst="rect">
            <a:avLst/>
          </a:prstGeom>
          <a:noFill/>
          <a:ln/>
        </p:spPr>
        <p:txBody>
          <a:bodyPr wrap="square" lIns="0" tIns="0" rIns="0" bIns="0" rtlCol="0" anchor="b"/>
          <a:lstStyle/>
          <a:p>
            <a:pPr marL="0" indent="0">
              <a:buNone/>
            </a:pPr>
            <a:r>
              <a:rPr lang="en-US" sz="3200" b="1" kern="0" spc="-60" dirty="0">
                <a:solidFill>
                  <a:srgbClr val="073A56"/>
                </a:solidFill>
                <a:latin typeface="Arial" pitchFamily="34" charset="0"/>
                <a:ea typeface="Arial" pitchFamily="34" charset="-122"/>
                <a:cs typeface="Arial" pitchFamily="34" charset="-120"/>
              </a:rPr>
              <a:t>53–55</a:t>
            </a:r>
            <a:endParaRPr lang="en-US" sz="3200" dirty="0"/>
          </a:p>
        </p:txBody>
      </p:sp>
      <p:sp>
        <p:nvSpPr>
          <p:cNvPr id="6" name="Text 4"/>
          <p:cNvSpPr/>
          <p:nvPr/>
        </p:nvSpPr>
        <p:spPr>
          <a:xfrm>
            <a:off x="804672" y="2371954"/>
            <a:ext cx="1938528" cy="623621"/>
          </a:xfrm>
          <a:prstGeom prst="rect">
            <a:avLst/>
          </a:prstGeom>
          <a:noFill/>
          <a:ln/>
        </p:spPr>
        <p:txBody>
          <a:bodyPr wrap="square" lIns="0" tIns="0" rIns="0" bIns="0" rtlCol="0" anchor="t"/>
          <a:lstStyle/>
          <a:p>
            <a:pPr marL="0" indent="0">
              <a:lnSpc>
                <a:spcPts val="1500"/>
              </a:lnSpc>
              <a:buNone/>
            </a:pPr>
            <a:r>
              <a:rPr lang="en-US" sz="1100" dirty="0">
                <a:solidFill>
                  <a:srgbClr val="073A56"/>
                </a:solidFill>
                <a:latin typeface="Arial" pitchFamily="34" charset="0"/>
                <a:ea typeface="Arial" pitchFamily="34" charset="-122"/>
                <a:cs typeface="Arial" pitchFamily="34" charset="-120"/>
              </a:rPr>
              <a:t>Mean age of senior</a:t>
            </a:r>
            <a:endParaRPr lang="en-US" sz="1100" dirty="0"/>
          </a:p>
          <a:p>
            <a:pPr marL="0" indent="0">
              <a:lnSpc>
                <a:spcPts val="1500"/>
              </a:lnSpc>
              <a:buNone/>
            </a:pPr>
            <a:r>
              <a:rPr lang="en-US" sz="1100" dirty="0">
                <a:solidFill>
                  <a:srgbClr val="073A56"/>
                </a:solidFill>
                <a:latin typeface="Arial" pitchFamily="34" charset="0"/>
                <a:ea typeface="Arial" pitchFamily="34" charset="-122"/>
                <a:cs typeface="Arial" pitchFamily="34" charset="-120"/>
              </a:rPr>
              <a:t>managers, all sectors</a:t>
            </a:r>
            <a:endParaRPr lang="en-US" sz="1100" dirty="0"/>
          </a:p>
        </p:txBody>
      </p:sp>
      <p:sp>
        <p:nvSpPr>
          <p:cNvPr id="7" name="Shape 5"/>
          <p:cNvSpPr/>
          <p:nvPr/>
        </p:nvSpPr>
        <p:spPr>
          <a:xfrm>
            <a:off x="3090672" y="1508760"/>
            <a:ext cx="2395728" cy="1417320"/>
          </a:xfrm>
          <a:prstGeom prst="rect">
            <a:avLst/>
          </a:prstGeom>
          <a:solidFill>
            <a:srgbClr val="F2F5F7"/>
          </a:solidFill>
          <a:ln/>
        </p:spPr>
        <p:txBody>
          <a:bodyPr/>
          <a:lstStyle/>
          <a:p>
            <a:endParaRPr lang="en-US"/>
          </a:p>
        </p:txBody>
      </p:sp>
      <p:sp>
        <p:nvSpPr>
          <p:cNvPr id="8" name="Text 6"/>
          <p:cNvSpPr/>
          <p:nvPr/>
        </p:nvSpPr>
        <p:spPr>
          <a:xfrm>
            <a:off x="3346704" y="1655064"/>
            <a:ext cx="1938528" cy="680314"/>
          </a:xfrm>
          <a:prstGeom prst="rect">
            <a:avLst/>
          </a:prstGeom>
          <a:noFill/>
          <a:ln/>
        </p:spPr>
        <p:txBody>
          <a:bodyPr wrap="square" lIns="0" tIns="0" rIns="0" bIns="0" rtlCol="0" anchor="b"/>
          <a:lstStyle/>
          <a:p>
            <a:pPr marL="0" indent="0">
              <a:buNone/>
            </a:pPr>
            <a:r>
              <a:rPr lang="en-US" sz="3200" b="1" kern="0" spc="-60" dirty="0">
                <a:solidFill>
                  <a:srgbClr val="073A56"/>
                </a:solidFill>
                <a:latin typeface="Arial" pitchFamily="34" charset="0"/>
                <a:ea typeface="Arial" pitchFamily="34" charset="-122"/>
                <a:cs typeface="Arial" pitchFamily="34" charset="-120"/>
              </a:rPr>
              <a:t>73–80%</a:t>
            </a:r>
            <a:endParaRPr lang="en-US" sz="3200" dirty="0"/>
          </a:p>
        </p:txBody>
      </p:sp>
      <p:sp>
        <p:nvSpPr>
          <p:cNvPr id="9" name="Text 7"/>
          <p:cNvSpPr/>
          <p:nvPr/>
        </p:nvSpPr>
        <p:spPr>
          <a:xfrm>
            <a:off x="3346704" y="2371954"/>
            <a:ext cx="1938528" cy="623621"/>
          </a:xfrm>
          <a:prstGeom prst="rect">
            <a:avLst/>
          </a:prstGeom>
          <a:noFill/>
          <a:ln/>
        </p:spPr>
        <p:txBody>
          <a:bodyPr wrap="square" lIns="0" tIns="0" rIns="0" bIns="0" rtlCol="0" anchor="t"/>
          <a:lstStyle/>
          <a:p>
            <a:pPr marL="0" indent="0">
              <a:lnSpc>
                <a:spcPts val="1500"/>
              </a:lnSpc>
              <a:buNone/>
            </a:pPr>
            <a:r>
              <a:rPr lang="en-US" sz="1100" dirty="0">
                <a:solidFill>
                  <a:srgbClr val="073A56"/>
                </a:solidFill>
                <a:latin typeface="Arial" pitchFamily="34" charset="0"/>
                <a:ea typeface="Arial" pitchFamily="34" charset="-122"/>
                <a:cs typeface="Arial" pitchFamily="34" charset="-120"/>
              </a:rPr>
              <a:t>of SMS members are</a:t>
            </a:r>
            <a:endParaRPr lang="en-US" sz="1100" dirty="0"/>
          </a:p>
          <a:p>
            <a:pPr marL="0" indent="0">
              <a:lnSpc>
                <a:spcPts val="1500"/>
              </a:lnSpc>
              <a:buNone/>
            </a:pPr>
            <a:r>
              <a:rPr lang="en-US" sz="1100" dirty="0">
                <a:solidFill>
                  <a:srgbClr val="073A56"/>
                </a:solidFill>
                <a:latin typeface="Arial" pitchFamily="34" charset="0"/>
                <a:ea typeface="Arial" pitchFamily="34" charset="-122"/>
                <a:cs typeface="Arial" pitchFamily="34" charset="-120"/>
              </a:rPr>
              <a:t>aged 50–65 (2024)</a:t>
            </a:r>
            <a:endParaRPr lang="en-US" sz="1100" dirty="0"/>
          </a:p>
        </p:txBody>
      </p:sp>
      <p:sp>
        <p:nvSpPr>
          <p:cNvPr id="16" name="Shape 14"/>
          <p:cNvSpPr/>
          <p:nvPr/>
        </p:nvSpPr>
        <p:spPr>
          <a:xfrm>
            <a:off x="548640" y="3162577"/>
            <a:ext cx="82296" cy="595274"/>
          </a:xfrm>
          <a:prstGeom prst="rect">
            <a:avLst/>
          </a:prstGeom>
          <a:solidFill>
            <a:srgbClr val="13D18B"/>
          </a:solidFill>
          <a:ln/>
        </p:spPr>
        <p:txBody>
          <a:bodyPr/>
          <a:lstStyle/>
          <a:p>
            <a:endParaRPr lang="en-US"/>
          </a:p>
        </p:txBody>
      </p:sp>
      <p:sp>
        <p:nvSpPr>
          <p:cNvPr id="17" name="Shape 15"/>
          <p:cNvSpPr/>
          <p:nvPr/>
        </p:nvSpPr>
        <p:spPr>
          <a:xfrm>
            <a:off x="576072" y="3121429"/>
            <a:ext cx="457200" cy="82296"/>
          </a:xfrm>
          <a:prstGeom prst="rect">
            <a:avLst/>
          </a:prstGeom>
          <a:solidFill>
            <a:srgbClr val="13D18B"/>
          </a:solidFill>
          <a:ln/>
        </p:spPr>
        <p:txBody>
          <a:bodyPr/>
          <a:lstStyle/>
          <a:p>
            <a:endParaRPr lang="en-US"/>
          </a:p>
        </p:txBody>
      </p:sp>
      <p:sp>
        <p:nvSpPr>
          <p:cNvPr id="18" name="Shape 16"/>
          <p:cNvSpPr/>
          <p:nvPr/>
        </p:nvSpPr>
        <p:spPr>
          <a:xfrm>
            <a:off x="5404104" y="4181080"/>
            <a:ext cx="82296" cy="595274"/>
          </a:xfrm>
          <a:prstGeom prst="rect">
            <a:avLst/>
          </a:prstGeom>
          <a:solidFill>
            <a:srgbClr val="13D18B"/>
          </a:solidFill>
          <a:ln/>
        </p:spPr>
        <p:txBody>
          <a:bodyPr/>
          <a:lstStyle/>
          <a:p>
            <a:endParaRPr lang="en-US"/>
          </a:p>
        </p:txBody>
      </p:sp>
      <p:sp>
        <p:nvSpPr>
          <p:cNvPr id="19" name="Shape 17"/>
          <p:cNvSpPr/>
          <p:nvPr/>
        </p:nvSpPr>
        <p:spPr>
          <a:xfrm>
            <a:off x="5029200" y="4774415"/>
            <a:ext cx="457200" cy="82296"/>
          </a:xfrm>
          <a:prstGeom prst="rect">
            <a:avLst/>
          </a:prstGeom>
          <a:solidFill>
            <a:srgbClr val="13D18B"/>
          </a:solidFill>
          <a:ln/>
        </p:spPr>
        <p:txBody>
          <a:bodyPr/>
          <a:lstStyle/>
          <a:p>
            <a:endParaRPr lang="en-US"/>
          </a:p>
        </p:txBody>
      </p:sp>
      <p:sp>
        <p:nvSpPr>
          <p:cNvPr id="20" name="Text 18"/>
          <p:cNvSpPr/>
          <p:nvPr/>
        </p:nvSpPr>
        <p:spPr>
          <a:xfrm>
            <a:off x="960120" y="3584448"/>
            <a:ext cx="4297680" cy="850392"/>
          </a:xfrm>
          <a:prstGeom prst="rect">
            <a:avLst/>
          </a:prstGeom>
          <a:noFill/>
          <a:ln/>
        </p:spPr>
        <p:txBody>
          <a:bodyPr wrap="square" lIns="0" tIns="0" rIns="0" bIns="0" rtlCol="0" anchor="ctr"/>
          <a:lstStyle/>
          <a:p>
            <a:pPr marL="0" indent="0">
              <a:lnSpc>
                <a:spcPts val="2000"/>
              </a:lnSpc>
              <a:buNone/>
            </a:pPr>
            <a:r>
              <a:rPr lang="en-US" sz="1300" i="1" dirty="0">
                <a:solidFill>
                  <a:srgbClr val="073A56"/>
                </a:solidFill>
                <a:latin typeface="Arial" pitchFamily="34" charset="0"/>
                <a:ea typeface="Arial" pitchFamily="34" charset="-122"/>
                <a:cs typeface="Arial" pitchFamily="34" charset="-120"/>
              </a:rPr>
              <a:t>‘The corps neither grew substantially nor renewed itself through the entry of younger members. The cohort ages together, like a vintage of wine.’</a:t>
            </a:r>
            <a:endParaRPr lang="en-US" sz="1300" dirty="0"/>
          </a:p>
        </p:txBody>
      </p:sp>
      <p:sp>
        <p:nvSpPr>
          <p:cNvPr id="21" name="Text 19"/>
          <p:cNvSpPr/>
          <p:nvPr/>
        </p:nvSpPr>
        <p:spPr>
          <a:xfrm>
            <a:off x="868680" y="5559552"/>
            <a:ext cx="4297680" cy="329184"/>
          </a:xfrm>
          <a:prstGeom prst="rect">
            <a:avLst/>
          </a:prstGeom>
          <a:noFill/>
          <a:ln/>
        </p:spPr>
        <p:txBody>
          <a:bodyPr wrap="square" lIns="0" tIns="0" rIns="0" bIns="0" rtlCol="0" anchor="ctr"/>
          <a:lstStyle/>
          <a:p>
            <a:pPr marL="0" indent="0" algn="r">
              <a:buNone/>
            </a:pPr>
            <a:r>
              <a:rPr lang="en-US" sz="1100" i="1" dirty="0">
                <a:solidFill>
                  <a:srgbClr val="296B85"/>
                </a:solidFill>
                <a:latin typeface="Arial" pitchFamily="34" charset="0"/>
                <a:ea typeface="Arial" pitchFamily="34" charset="-122"/>
                <a:cs typeface="Arial" pitchFamily="34" charset="-120"/>
              </a:rPr>
              <a:t>– NSI, Series 3, 2026</a:t>
            </a:r>
            <a:endParaRPr lang="en-US" sz="1100" dirty="0"/>
          </a:p>
        </p:txBody>
      </p:sp>
      <p:sp>
        <p:nvSpPr>
          <p:cNvPr id="22" name="Text 20"/>
          <p:cNvSpPr/>
          <p:nvPr/>
        </p:nvSpPr>
        <p:spPr>
          <a:xfrm>
            <a:off x="5897880" y="1508760"/>
            <a:ext cx="5742432" cy="237744"/>
          </a:xfrm>
          <a:prstGeom prst="rect">
            <a:avLst/>
          </a:prstGeom>
          <a:noFill/>
          <a:ln/>
        </p:spPr>
        <p:txBody>
          <a:bodyPr wrap="square" lIns="0" tIns="0" rIns="0" bIns="0" rtlCol="0" anchor="ctr"/>
          <a:lstStyle/>
          <a:p>
            <a:pPr marL="0" indent="0">
              <a:buNone/>
            </a:pPr>
            <a:r>
              <a:rPr lang="en-US" sz="1050" b="1" i="1" dirty="0">
                <a:solidFill>
                  <a:srgbClr val="073A56"/>
                </a:solidFill>
                <a:latin typeface="Arial" pitchFamily="34" charset="0"/>
                <a:ea typeface="Arial" pitchFamily="34" charset="-122"/>
                <a:cs typeface="Arial" pitchFamily="34" charset="-120"/>
              </a:rPr>
              <a:t>Figure 2: National SMS Mean and Median Age, 2009–2024</a:t>
            </a:r>
            <a:endParaRPr lang="en-US" sz="1050" dirty="0"/>
          </a:p>
        </p:txBody>
      </p:sp>
      <p:sp>
        <p:nvSpPr>
          <p:cNvPr id="23" name="Shape 21"/>
          <p:cNvSpPr/>
          <p:nvPr/>
        </p:nvSpPr>
        <p:spPr>
          <a:xfrm>
            <a:off x="5897880" y="1764792"/>
            <a:ext cx="384048" cy="50292"/>
          </a:xfrm>
          <a:prstGeom prst="rect">
            <a:avLst/>
          </a:prstGeom>
          <a:solidFill>
            <a:srgbClr val="FFD100"/>
          </a:solidFill>
          <a:ln/>
        </p:spPr>
        <p:txBody>
          <a:bodyPr/>
          <a:lstStyle/>
          <a:p>
            <a:endParaRPr lang="en-US"/>
          </a:p>
        </p:txBody>
      </p:sp>
      <p:sp>
        <p:nvSpPr>
          <p:cNvPr id="24" name="Shape 22"/>
          <p:cNvSpPr/>
          <p:nvPr/>
        </p:nvSpPr>
        <p:spPr>
          <a:xfrm>
            <a:off x="6281928" y="1776679"/>
            <a:ext cx="5358384" cy="25603"/>
          </a:xfrm>
          <a:prstGeom prst="rect">
            <a:avLst/>
          </a:prstGeom>
          <a:solidFill>
            <a:srgbClr val="FFD100"/>
          </a:solidFill>
          <a:ln/>
        </p:spPr>
        <p:txBody>
          <a:bodyPr/>
          <a:lstStyle/>
          <a:p>
            <a:endParaRPr lang="en-US"/>
          </a:p>
        </p:txBody>
      </p:sp>
      <p:pic>
        <p:nvPicPr>
          <p:cNvPr id="25" name="Image 0" descr="figs/fig2.png"/>
          <p:cNvPicPr>
            <a:picLocks noChangeAspect="1"/>
          </p:cNvPicPr>
          <p:nvPr/>
        </p:nvPicPr>
        <p:blipFill>
          <a:blip r:embed="rId3"/>
          <a:stretch>
            <a:fillRect/>
          </a:stretch>
        </p:blipFill>
        <p:spPr>
          <a:xfrm>
            <a:off x="5897880" y="1938528"/>
            <a:ext cx="5742432" cy="3218688"/>
          </a:xfrm>
          <a:prstGeom prst="rect">
            <a:avLst/>
          </a:prstGeom>
        </p:spPr>
      </p:pic>
      <p:sp>
        <p:nvSpPr>
          <p:cNvPr id="26" name="Text 23"/>
          <p:cNvSpPr/>
          <p:nvPr/>
        </p:nvSpPr>
        <p:spPr>
          <a:xfrm>
            <a:off x="5897880" y="5349240"/>
            <a:ext cx="5742432" cy="685800"/>
          </a:xfrm>
          <a:prstGeom prst="rect">
            <a:avLst/>
          </a:prstGeom>
          <a:noFill/>
          <a:ln/>
        </p:spPr>
        <p:txBody>
          <a:bodyPr wrap="square" lIns="0" tIns="0" rIns="0" bIns="0" rtlCol="0" anchor="t"/>
          <a:lstStyle/>
          <a:p>
            <a:pPr marL="0" indent="0">
              <a:lnSpc>
                <a:spcPts val="1700"/>
              </a:lnSpc>
              <a:buNone/>
            </a:pPr>
            <a:r>
              <a:rPr lang="en-US" sz="1200" dirty="0">
                <a:solidFill>
                  <a:srgbClr val="073A56"/>
                </a:solidFill>
                <a:latin typeface="Arial" pitchFamily="34" charset="0"/>
                <a:ea typeface="Arial" pitchFamily="34" charset="-122"/>
                <a:cs typeface="Arial" pitchFamily="34" charset="-120"/>
              </a:rPr>
              <a:t>Mean age rose from 47.4 years in 2009 to 53.2 in 2024 – almost exactly one year of ageing for every calendar year that passed.</a:t>
            </a:r>
            <a:endParaRPr lang="en-US" sz="1200" dirty="0"/>
          </a:p>
        </p:txBody>
      </p:sp>
      <p:sp>
        <p:nvSpPr>
          <p:cNvPr id="27" name="Text 24"/>
          <p:cNvSpPr/>
          <p:nvPr/>
        </p:nvSpPr>
        <p:spPr>
          <a:xfrm>
            <a:off x="548640" y="6355080"/>
            <a:ext cx="7315200" cy="274320"/>
          </a:xfrm>
          <a:prstGeom prst="rect">
            <a:avLst/>
          </a:prstGeom>
          <a:noFill/>
          <a:ln/>
        </p:spPr>
        <p:txBody>
          <a:bodyPr wrap="square" lIns="0" tIns="0" rIns="0" bIns="0" rtlCol="0" anchor="ctr"/>
          <a:lstStyle/>
          <a:p>
            <a:pPr marL="0" indent="0">
              <a:buNone/>
            </a:pPr>
            <a:r>
              <a:rPr lang="en-US" sz="900" b="1" dirty="0">
                <a:solidFill>
                  <a:srgbClr val="073A56"/>
                </a:solidFill>
                <a:latin typeface="Courier New" pitchFamily="34" charset="0"/>
                <a:ea typeface="Courier New" pitchFamily="34" charset="-122"/>
                <a:cs typeface="Courier New" pitchFamily="34" charset="-120"/>
              </a:rPr>
              <a:t>Using data and evidence to strengthen South Africa’s democracy</a:t>
            </a:r>
            <a:endParaRPr lang="en-US" sz="900" dirty="0"/>
          </a:p>
        </p:txBody>
      </p:sp>
      <p:sp>
        <p:nvSpPr>
          <p:cNvPr id="28" name="Text 25"/>
          <p:cNvSpPr/>
          <p:nvPr/>
        </p:nvSpPr>
        <p:spPr>
          <a:xfrm>
            <a:off x="10972800" y="6355080"/>
            <a:ext cx="667512" cy="274320"/>
          </a:xfrm>
          <a:prstGeom prst="rect">
            <a:avLst/>
          </a:prstGeom>
          <a:noFill/>
          <a:ln/>
        </p:spPr>
        <p:txBody>
          <a:bodyPr wrap="square" lIns="0" tIns="0" rIns="0" bIns="0" rtlCol="0" anchor="ctr"/>
          <a:lstStyle/>
          <a:p>
            <a:pPr marL="0" indent="0" algn="r">
              <a:buNone/>
            </a:pPr>
            <a:r>
              <a:rPr lang="en-US" sz="900" b="1" dirty="0">
                <a:solidFill>
                  <a:srgbClr val="073A56"/>
                </a:solidFill>
                <a:latin typeface="Courier New" pitchFamily="34" charset="0"/>
                <a:ea typeface="Courier New" pitchFamily="34" charset="-122"/>
                <a:cs typeface="Courier New"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84048"/>
            <a:ext cx="11091672" cy="566928"/>
          </a:xfrm>
          <a:prstGeom prst="rect">
            <a:avLst/>
          </a:prstGeom>
          <a:noFill/>
          <a:ln/>
        </p:spPr>
        <p:txBody>
          <a:bodyPr wrap="square" lIns="0" tIns="0" rIns="0" bIns="0" rtlCol="0" anchor="ctr"/>
          <a:lstStyle/>
          <a:p>
            <a:pPr marL="0" indent="0">
              <a:buNone/>
            </a:pPr>
            <a:r>
              <a:rPr lang="en-US" sz="2700" b="1" kern="0" spc="-40" dirty="0">
                <a:solidFill>
                  <a:srgbClr val="073A56"/>
                </a:solidFill>
                <a:latin typeface="Arial" pitchFamily="34" charset="0"/>
                <a:ea typeface="Arial" pitchFamily="34" charset="-122"/>
                <a:cs typeface="Arial" pitchFamily="34" charset="-120"/>
              </a:rPr>
              <a:t>THE NATIONAL SMS: A PROFILE THAT HAS INVERTED</a:t>
            </a:r>
            <a:endParaRPr lang="en-US" sz="2700" dirty="0"/>
          </a:p>
        </p:txBody>
      </p:sp>
      <p:sp>
        <p:nvSpPr>
          <p:cNvPr id="3" name="Text 1"/>
          <p:cNvSpPr/>
          <p:nvPr/>
        </p:nvSpPr>
        <p:spPr>
          <a:xfrm>
            <a:off x="548640" y="932688"/>
            <a:ext cx="11091672" cy="329184"/>
          </a:xfrm>
          <a:prstGeom prst="rect">
            <a:avLst/>
          </a:prstGeom>
          <a:noFill/>
          <a:ln/>
        </p:spPr>
        <p:txBody>
          <a:bodyPr wrap="square" lIns="0" tIns="0" rIns="0" bIns="0" rtlCol="0" anchor="ctr"/>
          <a:lstStyle/>
          <a:p>
            <a:pPr marL="0" indent="0">
              <a:buNone/>
            </a:pPr>
            <a:r>
              <a:rPr lang="en-US" sz="1350" dirty="0">
                <a:solidFill>
                  <a:srgbClr val="296B85"/>
                </a:solidFill>
                <a:latin typeface="Arial" pitchFamily="34" charset="0"/>
                <a:ea typeface="Arial" pitchFamily="34" charset="-122"/>
                <a:cs typeface="Arial" pitchFamily="34" charset="-120"/>
              </a:rPr>
              <a:t>In 15 years, the over-50 share has more than doubled while every younger bracket has thinned</a:t>
            </a:r>
            <a:endParaRPr lang="en-US" sz="1350" dirty="0"/>
          </a:p>
        </p:txBody>
      </p:sp>
      <p:sp>
        <p:nvSpPr>
          <p:cNvPr id="4" name="Shape 2"/>
          <p:cNvSpPr/>
          <p:nvPr/>
        </p:nvSpPr>
        <p:spPr>
          <a:xfrm>
            <a:off x="548640" y="1536192"/>
            <a:ext cx="3291840" cy="3703320"/>
          </a:xfrm>
          <a:prstGeom prst="rect">
            <a:avLst/>
          </a:prstGeom>
          <a:solidFill>
            <a:srgbClr val="F2F5F7"/>
          </a:solidFill>
          <a:ln/>
        </p:spPr>
        <p:txBody>
          <a:bodyPr/>
          <a:lstStyle/>
          <a:p>
            <a:endParaRPr lang="en-US"/>
          </a:p>
        </p:txBody>
      </p:sp>
      <p:sp>
        <p:nvSpPr>
          <p:cNvPr id="5" name="Text 3"/>
          <p:cNvSpPr/>
          <p:nvPr/>
        </p:nvSpPr>
        <p:spPr>
          <a:xfrm>
            <a:off x="841248" y="1737360"/>
            <a:ext cx="2743200" cy="274320"/>
          </a:xfrm>
          <a:prstGeom prst="rect">
            <a:avLst/>
          </a:prstGeom>
          <a:noFill/>
          <a:ln/>
        </p:spPr>
        <p:txBody>
          <a:bodyPr wrap="square" lIns="0" tIns="0" rIns="0" bIns="0" rtlCol="0" anchor="ctr"/>
          <a:lstStyle/>
          <a:p>
            <a:pPr marL="0" indent="0">
              <a:buNone/>
            </a:pPr>
            <a:r>
              <a:rPr lang="en-US" sz="1400" b="1" dirty="0">
                <a:solidFill>
                  <a:srgbClr val="296B85"/>
                </a:solidFill>
                <a:latin typeface="Arial" pitchFamily="34" charset="0"/>
                <a:ea typeface="Arial" pitchFamily="34" charset="-122"/>
                <a:cs typeface="Arial" pitchFamily="34" charset="-120"/>
              </a:rPr>
              <a:t>2009</a:t>
            </a:r>
            <a:endParaRPr lang="en-US" sz="1400" dirty="0"/>
          </a:p>
        </p:txBody>
      </p:sp>
      <p:sp>
        <p:nvSpPr>
          <p:cNvPr id="6" name="Text 4"/>
          <p:cNvSpPr/>
          <p:nvPr/>
        </p:nvSpPr>
        <p:spPr>
          <a:xfrm>
            <a:off x="841248" y="2084832"/>
            <a:ext cx="1143000" cy="384048"/>
          </a:xfrm>
          <a:prstGeom prst="rect">
            <a:avLst/>
          </a:prstGeom>
          <a:noFill/>
          <a:ln/>
        </p:spPr>
        <p:txBody>
          <a:bodyPr wrap="square" lIns="0" tIns="0" rIns="0" bIns="0" rtlCol="0" anchor="ctr"/>
          <a:lstStyle/>
          <a:p>
            <a:pPr marL="0" indent="0">
              <a:buNone/>
            </a:pPr>
            <a:r>
              <a:rPr lang="en-US" sz="1900" b="1" dirty="0">
                <a:solidFill>
                  <a:srgbClr val="073A56"/>
                </a:solidFill>
                <a:latin typeface="Arial" pitchFamily="34" charset="0"/>
                <a:ea typeface="Arial" pitchFamily="34" charset="-122"/>
                <a:cs typeface="Arial" pitchFamily="34" charset="-120"/>
              </a:rPr>
              <a:t>16.2%</a:t>
            </a:r>
            <a:endParaRPr lang="en-US" sz="1900" dirty="0"/>
          </a:p>
        </p:txBody>
      </p:sp>
      <p:sp>
        <p:nvSpPr>
          <p:cNvPr id="7" name="Text 5"/>
          <p:cNvSpPr/>
          <p:nvPr/>
        </p:nvSpPr>
        <p:spPr>
          <a:xfrm>
            <a:off x="2011680" y="2084832"/>
            <a:ext cx="1691640" cy="384048"/>
          </a:xfrm>
          <a:prstGeom prst="rect">
            <a:avLst/>
          </a:prstGeom>
          <a:noFill/>
          <a:ln/>
        </p:spPr>
        <p:txBody>
          <a:bodyPr wrap="square" lIns="0" tIns="0" rIns="0" bIns="0" rtlCol="0" anchor="ctr"/>
          <a:lstStyle/>
          <a:p>
            <a:pPr marL="0" indent="0">
              <a:buNone/>
            </a:pPr>
            <a:r>
              <a:rPr lang="en-US" sz="1200" dirty="0">
                <a:solidFill>
                  <a:srgbClr val="073A56"/>
                </a:solidFill>
                <a:latin typeface="Arial" pitchFamily="34" charset="0"/>
                <a:ea typeface="Arial" pitchFamily="34" charset="-122"/>
                <a:cs typeface="Arial" pitchFamily="34" charset="-120"/>
              </a:rPr>
              <a:t>under 40</a:t>
            </a:r>
            <a:endParaRPr lang="en-US" sz="1200" dirty="0"/>
          </a:p>
        </p:txBody>
      </p:sp>
      <p:sp>
        <p:nvSpPr>
          <p:cNvPr id="8" name="Text 6"/>
          <p:cNvSpPr/>
          <p:nvPr/>
        </p:nvSpPr>
        <p:spPr>
          <a:xfrm>
            <a:off x="841248" y="2542032"/>
            <a:ext cx="1143000" cy="384048"/>
          </a:xfrm>
          <a:prstGeom prst="rect">
            <a:avLst/>
          </a:prstGeom>
          <a:noFill/>
          <a:ln/>
        </p:spPr>
        <p:txBody>
          <a:bodyPr wrap="square" lIns="0" tIns="0" rIns="0" bIns="0" rtlCol="0" anchor="ctr"/>
          <a:lstStyle/>
          <a:p>
            <a:pPr marL="0" indent="0">
              <a:buNone/>
            </a:pPr>
            <a:r>
              <a:rPr lang="en-US" sz="1900" b="1" dirty="0">
                <a:solidFill>
                  <a:srgbClr val="073A56"/>
                </a:solidFill>
                <a:latin typeface="Arial" pitchFamily="34" charset="0"/>
                <a:ea typeface="Arial" pitchFamily="34" charset="-122"/>
                <a:cs typeface="Arial" pitchFamily="34" charset="-120"/>
              </a:rPr>
              <a:t>47.3%</a:t>
            </a:r>
            <a:endParaRPr lang="en-US" sz="1900" dirty="0"/>
          </a:p>
        </p:txBody>
      </p:sp>
      <p:sp>
        <p:nvSpPr>
          <p:cNvPr id="9" name="Text 7"/>
          <p:cNvSpPr/>
          <p:nvPr/>
        </p:nvSpPr>
        <p:spPr>
          <a:xfrm>
            <a:off x="2011680" y="2542032"/>
            <a:ext cx="1691640" cy="384048"/>
          </a:xfrm>
          <a:prstGeom prst="rect">
            <a:avLst/>
          </a:prstGeom>
          <a:noFill/>
          <a:ln/>
        </p:spPr>
        <p:txBody>
          <a:bodyPr wrap="square" lIns="0" tIns="0" rIns="0" bIns="0" rtlCol="0" anchor="ctr"/>
          <a:lstStyle/>
          <a:p>
            <a:pPr marL="0" indent="0">
              <a:buNone/>
            </a:pPr>
            <a:r>
              <a:rPr lang="en-US" sz="1200" dirty="0">
                <a:solidFill>
                  <a:srgbClr val="073A56"/>
                </a:solidFill>
                <a:latin typeface="Arial" pitchFamily="34" charset="0"/>
                <a:ea typeface="Arial" pitchFamily="34" charset="-122"/>
                <a:cs typeface="Arial" pitchFamily="34" charset="-120"/>
              </a:rPr>
              <a:t>aged 40–49</a:t>
            </a:r>
            <a:endParaRPr lang="en-US" sz="1200" dirty="0"/>
          </a:p>
        </p:txBody>
      </p:sp>
      <p:sp>
        <p:nvSpPr>
          <p:cNvPr id="10" name="Text 8"/>
          <p:cNvSpPr/>
          <p:nvPr/>
        </p:nvSpPr>
        <p:spPr>
          <a:xfrm>
            <a:off x="841248" y="2999232"/>
            <a:ext cx="1143000" cy="384048"/>
          </a:xfrm>
          <a:prstGeom prst="rect">
            <a:avLst/>
          </a:prstGeom>
          <a:noFill/>
          <a:ln/>
        </p:spPr>
        <p:txBody>
          <a:bodyPr wrap="square" lIns="0" tIns="0" rIns="0" bIns="0" rtlCol="0" anchor="ctr"/>
          <a:lstStyle/>
          <a:p>
            <a:pPr marL="0" indent="0">
              <a:buNone/>
            </a:pPr>
            <a:r>
              <a:rPr lang="en-US" sz="1900" b="1" dirty="0">
                <a:solidFill>
                  <a:srgbClr val="073A56"/>
                </a:solidFill>
                <a:latin typeface="Arial" pitchFamily="34" charset="0"/>
                <a:ea typeface="Arial" pitchFamily="34" charset="-122"/>
                <a:cs typeface="Arial" pitchFamily="34" charset="-120"/>
              </a:rPr>
              <a:t>36.5%</a:t>
            </a:r>
            <a:endParaRPr lang="en-US" sz="1900" dirty="0"/>
          </a:p>
        </p:txBody>
      </p:sp>
      <p:sp>
        <p:nvSpPr>
          <p:cNvPr id="11" name="Text 9"/>
          <p:cNvSpPr/>
          <p:nvPr/>
        </p:nvSpPr>
        <p:spPr>
          <a:xfrm>
            <a:off x="2011680" y="2999232"/>
            <a:ext cx="1691640" cy="384048"/>
          </a:xfrm>
          <a:prstGeom prst="rect">
            <a:avLst/>
          </a:prstGeom>
          <a:noFill/>
          <a:ln/>
        </p:spPr>
        <p:txBody>
          <a:bodyPr wrap="square" lIns="0" tIns="0" rIns="0" bIns="0" rtlCol="0" anchor="ctr"/>
          <a:lstStyle/>
          <a:p>
            <a:pPr marL="0" indent="0">
              <a:buNone/>
            </a:pPr>
            <a:r>
              <a:rPr lang="en-US" sz="1200" dirty="0">
                <a:solidFill>
                  <a:srgbClr val="073A56"/>
                </a:solidFill>
                <a:latin typeface="Arial" pitchFamily="34" charset="0"/>
                <a:ea typeface="Arial" pitchFamily="34" charset="-122"/>
                <a:cs typeface="Arial" pitchFamily="34" charset="-120"/>
              </a:rPr>
              <a:t>over 50</a:t>
            </a:r>
            <a:endParaRPr lang="en-US" sz="1200" dirty="0"/>
          </a:p>
        </p:txBody>
      </p:sp>
      <p:sp>
        <p:nvSpPr>
          <p:cNvPr id="12" name="Text 10"/>
          <p:cNvSpPr/>
          <p:nvPr/>
        </p:nvSpPr>
        <p:spPr>
          <a:xfrm>
            <a:off x="841248" y="3611880"/>
            <a:ext cx="2743200" cy="274320"/>
          </a:xfrm>
          <a:prstGeom prst="rect">
            <a:avLst/>
          </a:prstGeom>
          <a:noFill/>
          <a:ln/>
        </p:spPr>
        <p:txBody>
          <a:bodyPr wrap="square" lIns="0" tIns="0" rIns="0" bIns="0" rtlCol="0" anchor="ctr"/>
          <a:lstStyle/>
          <a:p>
            <a:pPr marL="0" indent="0">
              <a:buNone/>
            </a:pPr>
            <a:r>
              <a:rPr lang="en-US" sz="1400" b="1" dirty="0">
                <a:solidFill>
                  <a:srgbClr val="296B85"/>
                </a:solidFill>
                <a:latin typeface="Arial" pitchFamily="34" charset="0"/>
                <a:ea typeface="Arial" pitchFamily="34" charset="-122"/>
                <a:cs typeface="Arial" pitchFamily="34" charset="-120"/>
              </a:rPr>
              <a:t>2024</a:t>
            </a:r>
            <a:endParaRPr lang="en-US" sz="1400" dirty="0"/>
          </a:p>
        </p:txBody>
      </p:sp>
      <p:sp>
        <p:nvSpPr>
          <p:cNvPr id="13" name="Text 11"/>
          <p:cNvSpPr/>
          <p:nvPr/>
        </p:nvSpPr>
        <p:spPr>
          <a:xfrm>
            <a:off x="841248" y="3959352"/>
            <a:ext cx="1143000" cy="384048"/>
          </a:xfrm>
          <a:prstGeom prst="rect">
            <a:avLst/>
          </a:prstGeom>
          <a:noFill/>
          <a:ln/>
        </p:spPr>
        <p:txBody>
          <a:bodyPr wrap="square" lIns="0" tIns="0" rIns="0" bIns="0" rtlCol="0" anchor="ctr"/>
          <a:lstStyle/>
          <a:p>
            <a:pPr marL="0" indent="0">
              <a:buNone/>
            </a:pPr>
            <a:r>
              <a:rPr lang="en-US" sz="1900" b="1" dirty="0">
                <a:solidFill>
                  <a:srgbClr val="C0392B"/>
                </a:solidFill>
                <a:latin typeface="Arial" pitchFamily="34" charset="0"/>
                <a:ea typeface="Arial" pitchFamily="34" charset="-122"/>
                <a:cs typeface="Arial" pitchFamily="34" charset="-120"/>
              </a:rPr>
              <a:t>2.7%</a:t>
            </a:r>
            <a:endParaRPr lang="en-US" sz="1900" dirty="0"/>
          </a:p>
        </p:txBody>
      </p:sp>
      <p:sp>
        <p:nvSpPr>
          <p:cNvPr id="14" name="Text 12"/>
          <p:cNvSpPr/>
          <p:nvPr/>
        </p:nvSpPr>
        <p:spPr>
          <a:xfrm>
            <a:off x="2011680" y="3959352"/>
            <a:ext cx="1691640" cy="384048"/>
          </a:xfrm>
          <a:prstGeom prst="rect">
            <a:avLst/>
          </a:prstGeom>
          <a:noFill/>
          <a:ln/>
        </p:spPr>
        <p:txBody>
          <a:bodyPr wrap="square" lIns="0" tIns="0" rIns="0" bIns="0" rtlCol="0" anchor="ctr"/>
          <a:lstStyle/>
          <a:p>
            <a:pPr marL="0" indent="0">
              <a:buNone/>
            </a:pPr>
            <a:r>
              <a:rPr lang="en-US" sz="1200" dirty="0">
                <a:solidFill>
                  <a:srgbClr val="073A56"/>
                </a:solidFill>
                <a:latin typeface="Arial" pitchFamily="34" charset="0"/>
                <a:ea typeface="Arial" pitchFamily="34" charset="-122"/>
                <a:cs typeface="Arial" pitchFamily="34" charset="-120"/>
              </a:rPr>
              <a:t>under 40</a:t>
            </a:r>
            <a:endParaRPr lang="en-US" sz="1200" dirty="0"/>
          </a:p>
        </p:txBody>
      </p:sp>
      <p:sp>
        <p:nvSpPr>
          <p:cNvPr id="15" name="Text 13"/>
          <p:cNvSpPr/>
          <p:nvPr/>
        </p:nvSpPr>
        <p:spPr>
          <a:xfrm>
            <a:off x="841248" y="4416552"/>
            <a:ext cx="1143000" cy="384048"/>
          </a:xfrm>
          <a:prstGeom prst="rect">
            <a:avLst/>
          </a:prstGeom>
          <a:noFill/>
          <a:ln/>
        </p:spPr>
        <p:txBody>
          <a:bodyPr wrap="square" lIns="0" tIns="0" rIns="0" bIns="0" rtlCol="0" anchor="ctr"/>
          <a:lstStyle/>
          <a:p>
            <a:pPr marL="0" indent="0">
              <a:buNone/>
            </a:pPr>
            <a:r>
              <a:rPr lang="en-US" sz="1900" b="1" dirty="0">
                <a:solidFill>
                  <a:srgbClr val="C0392B"/>
                </a:solidFill>
                <a:latin typeface="Arial" pitchFamily="34" charset="0"/>
                <a:ea typeface="Arial" pitchFamily="34" charset="-122"/>
                <a:cs typeface="Arial" pitchFamily="34" charset="-120"/>
              </a:rPr>
              <a:t>21.4%</a:t>
            </a:r>
            <a:endParaRPr lang="en-US" sz="1900" dirty="0"/>
          </a:p>
        </p:txBody>
      </p:sp>
      <p:sp>
        <p:nvSpPr>
          <p:cNvPr id="16" name="Text 14"/>
          <p:cNvSpPr/>
          <p:nvPr/>
        </p:nvSpPr>
        <p:spPr>
          <a:xfrm>
            <a:off x="2011680" y="4416552"/>
            <a:ext cx="1691640" cy="384048"/>
          </a:xfrm>
          <a:prstGeom prst="rect">
            <a:avLst/>
          </a:prstGeom>
          <a:noFill/>
          <a:ln/>
        </p:spPr>
        <p:txBody>
          <a:bodyPr wrap="square" lIns="0" tIns="0" rIns="0" bIns="0" rtlCol="0" anchor="ctr"/>
          <a:lstStyle/>
          <a:p>
            <a:pPr marL="0" indent="0">
              <a:buNone/>
            </a:pPr>
            <a:r>
              <a:rPr lang="en-US" sz="1200" dirty="0">
                <a:solidFill>
                  <a:srgbClr val="073A56"/>
                </a:solidFill>
                <a:latin typeface="Arial" pitchFamily="34" charset="0"/>
                <a:ea typeface="Arial" pitchFamily="34" charset="-122"/>
                <a:cs typeface="Arial" pitchFamily="34" charset="-120"/>
              </a:rPr>
              <a:t>aged 40–49</a:t>
            </a:r>
            <a:endParaRPr lang="en-US" sz="1200" dirty="0"/>
          </a:p>
        </p:txBody>
      </p:sp>
      <p:sp>
        <p:nvSpPr>
          <p:cNvPr id="17" name="Text 15"/>
          <p:cNvSpPr/>
          <p:nvPr/>
        </p:nvSpPr>
        <p:spPr>
          <a:xfrm>
            <a:off x="841248" y="4873752"/>
            <a:ext cx="1143000" cy="384048"/>
          </a:xfrm>
          <a:prstGeom prst="rect">
            <a:avLst/>
          </a:prstGeom>
          <a:noFill/>
          <a:ln/>
        </p:spPr>
        <p:txBody>
          <a:bodyPr wrap="square" lIns="0" tIns="0" rIns="0" bIns="0" rtlCol="0" anchor="ctr"/>
          <a:lstStyle/>
          <a:p>
            <a:pPr marL="0" indent="0">
              <a:buNone/>
            </a:pPr>
            <a:r>
              <a:rPr lang="en-US" sz="1900" b="1" dirty="0">
                <a:solidFill>
                  <a:srgbClr val="C0392B"/>
                </a:solidFill>
                <a:latin typeface="Arial" pitchFamily="34" charset="0"/>
                <a:ea typeface="Arial" pitchFamily="34" charset="-122"/>
                <a:cs typeface="Arial" pitchFamily="34" charset="-120"/>
              </a:rPr>
              <a:t>75.9%</a:t>
            </a:r>
            <a:endParaRPr lang="en-US" sz="1900" dirty="0"/>
          </a:p>
        </p:txBody>
      </p:sp>
      <p:sp>
        <p:nvSpPr>
          <p:cNvPr id="18" name="Text 16"/>
          <p:cNvSpPr/>
          <p:nvPr/>
        </p:nvSpPr>
        <p:spPr>
          <a:xfrm>
            <a:off x="2011680" y="4873752"/>
            <a:ext cx="1691640" cy="384048"/>
          </a:xfrm>
          <a:prstGeom prst="rect">
            <a:avLst/>
          </a:prstGeom>
          <a:noFill/>
          <a:ln/>
        </p:spPr>
        <p:txBody>
          <a:bodyPr wrap="square" lIns="0" tIns="0" rIns="0" bIns="0" rtlCol="0" anchor="ctr"/>
          <a:lstStyle/>
          <a:p>
            <a:pPr marL="0" indent="0">
              <a:buNone/>
            </a:pPr>
            <a:r>
              <a:rPr lang="en-US" sz="1200" dirty="0">
                <a:solidFill>
                  <a:srgbClr val="073A56"/>
                </a:solidFill>
                <a:latin typeface="Arial" pitchFamily="34" charset="0"/>
                <a:ea typeface="Arial" pitchFamily="34" charset="-122"/>
                <a:cs typeface="Arial" pitchFamily="34" charset="-120"/>
              </a:rPr>
              <a:t>over 50</a:t>
            </a:r>
            <a:endParaRPr lang="en-US" sz="1200" dirty="0"/>
          </a:p>
        </p:txBody>
      </p:sp>
      <p:sp>
        <p:nvSpPr>
          <p:cNvPr id="19" name="Text 17"/>
          <p:cNvSpPr/>
          <p:nvPr/>
        </p:nvSpPr>
        <p:spPr>
          <a:xfrm>
            <a:off x="548640" y="5413248"/>
            <a:ext cx="3291840" cy="777240"/>
          </a:xfrm>
          <a:prstGeom prst="rect">
            <a:avLst/>
          </a:prstGeom>
          <a:noFill/>
          <a:ln/>
        </p:spPr>
        <p:txBody>
          <a:bodyPr wrap="square" lIns="0" tIns="0" rIns="0" bIns="0" rtlCol="0" anchor="t"/>
          <a:lstStyle/>
          <a:p>
            <a:pPr marL="0" indent="0">
              <a:lnSpc>
                <a:spcPts val="1700"/>
              </a:lnSpc>
              <a:buNone/>
            </a:pPr>
            <a:r>
              <a:rPr lang="en-US" sz="1200" i="1" dirty="0">
                <a:solidFill>
                  <a:srgbClr val="296B85"/>
                </a:solidFill>
                <a:latin typeface="Arial" pitchFamily="34" charset="0"/>
                <a:ea typeface="Arial" pitchFamily="34" charset="-122"/>
                <a:cs typeface="Arial" pitchFamily="34" charset="-120"/>
              </a:rPr>
              <a:t>The under-40 cohort has collapsed from one-in-six to fewer than one-in-forty.</a:t>
            </a:r>
            <a:endParaRPr lang="en-US" sz="1200" dirty="0"/>
          </a:p>
        </p:txBody>
      </p:sp>
      <p:sp>
        <p:nvSpPr>
          <p:cNvPr id="20" name="Text 18"/>
          <p:cNvSpPr/>
          <p:nvPr/>
        </p:nvSpPr>
        <p:spPr>
          <a:xfrm>
            <a:off x="4206240" y="1536192"/>
            <a:ext cx="7434072" cy="237744"/>
          </a:xfrm>
          <a:prstGeom prst="rect">
            <a:avLst/>
          </a:prstGeom>
          <a:noFill/>
          <a:ln/>
        </p:spPr>
        <p:txBody>
          <a:bodyPr wrap="square" lIns="0" tIns="0" rIns="0" bIns="0" rtlCol="0" anchor="ctr"/>
          <a:lstStyle/>
          <a:p>
            <a:pPr marL="0" indent="0">
              <a:buNone/>
            </a:pPr>
            <a:r>
              <a:rPr lang="en-US" sz="1050" b="1" i="1" dirty="0">
                <a:solidFill>
                  <a:srgbClr val="073A56"/>
                </a:solidFill>
                <a:latin typeface="Arial" pitchFamily="34" charset="0"/>
                <a:ea typeface="Arial" pitchFamily="34" charset="-122"/>
                <a:cs typeface="Arial" pitchFamily="34" charset="-120"/>
              </a:rPr>
              <a:t>Figure 1: National SMS Age Bracket Distribution (%), 2009–2024</a:t>
            </a:r>
            <a:endParaRPr lang="en-US" sz="1050" dirty="0"/>
          </a:p>
        </p:txBody>
      </p:sp>
      <p:sp>
        <p:nvSpPr>
          <p:cNvPr id="21" name="Shape 19"/>
          <p:cNvSpPr/>
          <p:nvPr/>
        </p:nvSpPr>
        <p:spPr>
          <a:xfrm>
            <a:off x="4206240" y="1792224"/>
            <a:ext cx="384048" cy="50292"/>
          </a:xfrm>
          <a:prstGeom prst="rect">
            <a:avLst/>
          </a:prstGeom>
          <a:solidFill>
            <a:srgbClr val="FFD100"/>
          </a:solidFill>
          <a:ln/>
        </p:spPr>
        <p:txBody>
          <a:bodyPr/>
          <a:lstStyle/>
          <a:p>
            <a:endParaRPr lang="en-US"/>
          </a:p>
        </p:txBody>
      </p:sp>
      <p:sp>
        <p:nvSpPr>
          <p:cNvPr id="22" name="Shape 20"/>
          <p:cNvSpPr/>
          <p:nvPr/>
        </p:nvSpPr>
        <p:spPr>
          <a:xfrm>
            <a:off x="4590288" y="1804111"/>
            <a:ext cx="7050024" cy="25603"/>
          </a:xfrm>
          <a:prstGeom prst="rect">
            <a:avLst/>
          </a:prstGeom>
          <a:solidFill>
            <a:srgbClr val="FFD100"/>
          </a:solidFill>
          <a:ln/>
        </p:spPr>
        <p:txBody>
          <a:bodyPr/>
          <a:lstStyle/>
          <a:p>
            <a:endParaRPr lang="en-US"/>
          </a:p>
        </p:txBody>
      </p:sp>
      <p:pic>
        <p:nvPicPr>
          <p:cNvPr id="23" name="Image 0" descr="figs/fig1.png"/>
          <p:cNvPicPr>
            <a:picLocks noChangeAspect="1"/>
          </p:cNvPicPr>
          <p:nvPr/>
        </p:nvPicPr>
        <p:blipFill>
          <a:blip r:embed="rId3"/>
          <a:stretch>
            <a:fillRect/>
          </a:stretch>
        </p:blipFill>
        <p:spPr>
          <a:xfrm>
            <a:off x="4206240" y="1965960"/>
            <a:ext cx="7434072" cy="4187952"/>
          </a:xfrm>
          <a:prstGeom prst="rect">
            <a:avLst/>
          </a:prstGeom>
        </p:spPr>
      </p:pic>
      <p:sp>
        <p:nvSpPr>
          <p:cNvPr id="24" name="Text 21"/>
          <p:cNvSpPr/>
          <p:nvPr/>
        </p:nvSpPr>
        <p:spPr>
          <a:xfrm>
            <a:off x="548640" y="6355080"/>
            <a:ext cx="7315200" cy="274320"/>
          </a:xfrm>
          <a:prstGeom prst="rect">
            <a:avLst/>
          </a:prstGeom>
          <a:noFill/>
          <a:ln/>
        </p:spPr>
        <p:txBody>
          <a:bodyPr wrap="square" lIns="0" tIns="0" rIns="0" bIns="0" rtlCol="0" anchor="ctr"/>
          <a:lstStyle/>
          <a:p>
            <a:pPr marL="0" indent="0">
              <a:buNone/>
            </a:pPr>
            <a:r>
              <a:rPr lang="en-US" sz="900" b="1" dirty="0">
                <a:solidFill>
                  <a:srgbClr val="073A56"/>
                </a:solidFill>
                <a:latin typeface="Courier New" pitchFamily="34" charset="0"/>
                <a:ea typeface="Courier New" pitchFamily="34" charset="-122"/>
                <a:cs typeface="Courier New" pitchFamily="34" charset="-120"/>
              </a:rPr>
              <a:t>Using data and evidence to strengthen South Africa’s democracy</a:t>
            </a:r>
            <a:endParaRPr lang="en-US" sz="900" dirty="0"/>
          </a:p>
        </p:txBody>
      </p:sp>
      <p:sp>
        <p:nvSpPr>
          <p:cNvPr id="25" name="Text 22"/>
          <p:cNvSpPr/>
          <p:nvPr/>
        </p:nvSpPr>
        <p:spPr>
          <a:xfrm>
            <a:off x="10972800" y="6355080"/>
            <a:ext cx="667512" cy="274320"/>
          </a:xfrm>
          <a:prstGeom prst="rect">
            <a:avLst/>
          </a:prstGeom>
          <a:noFill/>
          <a:ln/>
        </p:spPr>
        <p:txBody>
          <a:bodyPr wrap="square" lIns="0" tIns="0" rIns="0" bIns="0" rtlCol="0" anchor="ctr"/>
          <a:lstStyle/>
          <a:p>
            <a:pPr marL="0" indent="0" algn="r">
              <a:buNone/>
            </a:pPr>
            <a:r>
              <a:rPr lang="en-US" sz="900" b="1" dirty="0">
                <a:solidFill>
                  <a:srgbClr val="073A56"/>
                </a:solidFill>
                <a:latin typeface="Courier New" pitchFamily="34" charset="0"/>
                <a:ea typeface="Courier New" pitchFamily="34" charset="-122"/>
                <a:cs typeface="Courier New"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384048"/>
            <a:ext cx="11091672" cy="566928"/>
          </a:xfrm>
          <a:prstGeom prst="rect">
            <a:avLst/>
          </a:prstGeom>
          <a:noFill/>
          <a:ln/>
        </p:spPr>
        <p:txBody>
          <a:bodyPr wrap="square" lIns="0" tIns="0" rIns="0" bIns="0" rtlCol="0" anchor="ctr"/>
          <a:lstStyle/>
          <a:p>
            <a:pPr marL="0" indent="0">
              <a:buNone/>
            </a:pPr>
            <a:r>
              <a:rPr lang="en-US" sz="2700" b="1" kern="0" spc="-40" dirty="0">
                <a:solidFill>
                  <a:srgbClr val="073A56"/>
                </a:solidFill>
                <a:latin typeface="Arial" pitchFamily="34" charset="0"/>
                <a:ea typeface="Arial" pitchFamily="34" charset="-122"/>
                <a:cs typeface="Arial" pitchFamily="34" charset="-120"/>
              </a:rPr>
              <a:t>HEALTH: A DOUBLE AGEING CRISIS</a:t>
            </a:r>
            <a:endParaRPr lang="en-US" sz="2700" dirty="0"/>
          </a:p>
        </p:txBody>
      </p:sp>
      <p:sp>
        <p:nvSpPr>
          <p:cNvPr id="4" name="Text 2"/>
          <p:cNvSpPr/>
          <p:nvPr/>
        </p:nvSpPr>
        <p:spPr>
          <a:xfrm>
            <a:off x="548640" y="1536192"/>
            <a:ext cx="6949440" cy="237744"/>
          </a:xfrm>
          <a:prstGeom prst="rect">
            <a:avLst/>
          </a:prstGeom>
          <a:noFill/>
          <a:ln/>
        </p:spPr>
        <p:txBody>
          <a:bodyPr wrap="square" lIns="0" tIns="0" rIns="0" bIns="0" rtlCol="0" anchor="ctr"/>
          <a:lstStyle/>
          <a:p>
            <a:pPr marL="0" indent="0">
              <a:buNone/>
            </a:pPr>
            <a:r>
              <a:rPr lang="en-US" sz="1050" b="1" i="1" dirty="0">
                <a:solidFill>
                  <a:srgbClr val="073A56"/>
                </a:solidFill>
                <a:latin typeface="Arial" pitchFamily="34" charset="0"/>
                <a:ea typeface="Arial" pitchFamily="34" charset="-122"/>
                <a:cs typeface="Arial" pitchFamily="34" charset="-120"/>
              </a:rPr>
              <a:t>Figure 5: Health SMS Age Bracket Distribution (%), 2009–2024</a:t>
            </a:r>
            <a:endParaRPr lang="en-US" sz="1050" dirty="0"/>
          </a:p>
        </p:txBody>
      </p:sp>
      <p:sp>
        <p:nvSpPr>
          <p:cNvPr id="5" name="Shape 3"/>
          <p:cNvSpPr/>
          <p:nvPr/>
        </p:nvSpPr>
        <p:spPr>
          <a:xfrm>
            <a:off x="548640" y="1792224"/>
            <a:ext cx="384048" cy="50292"/>
          </a:xfrm>
          <a:prstGeom prst="rect">
            <a:avLst/>
          </a:prstGeom>
          <a:solidFill>
            <a:srgbClr val="FFD100"/>
          </a:solidFill>
          <a:ln/>
        </p:spPr>
        <p:txBody>
          <a:bodyPr/>
          <a:lstStyle/>
          <a:p>
            <a:endParaRPr lang="en-US"/>
          </a:p>
        </p:txBody>
      </p:sp>
      <p:sp>
        <p:nvSpPr>
          <p:cNvPr id="6" name="Shape 4"/>
          <p:cNvSpPr/>
          <p:nvPr/>
        </p:nvSpPr>
        <p:spPr>
          <a:xfrm>
            <a:off x="932688" y="1804111"/>
            <a:ext cx="6565392" cy="25603"/>
          </a:xfrm>
          <a:prstGeom prst="rect">
            <a:avLst/>
          </a:prstGeom>
          <a:solidFill>
            <a:srgbClr val="FFD100"/>
          </a:solidFill>
          <a:ln/>
        </p:spPr>
        <p:txBody>
          <a:bodyPr/>
          <a:lstStyle/>
          <a:p>
            <a:endParaRPr lang="en-US"/>
          </a:p>
        </p:txBody>
      </p:sp>
      <p:pic>
        <p:nvPicPr>
          <p:cNvPr id="7" name="Image 0" descr="figs/fig5.png"/>
          <p:cNvPicPr>
            <a:picLocks noChangeAspect="1"/>
          </p:cNvPicPr>
          <p:nvPr/>
        </p:nvPicPr>
        <p:blipFill>
          <a:blip r:embed="rId3"/>
          <a:stretch>
            <a:fillRect/>
          </a:stretch>
        </p:blipFill>
        <p:spPr>
          <a:xfrm>
            <a:off x="548640" y="1965960"/>
            <a:ext cx="6949440" cy="3913632"/>
          </a:xfrm>
          <a:prstGeom prst="rect">
            <a:avLst/>
          </a:prstGeom>
        </p:spPr>
      </p:pic>
      <p:sp>
        <p:nvSpPr>
          <p:cNvPr id="8" name="Shape 5"/>
          <p:cNvSpPr/>
          <p:nvPr/>
        </p:nvSpPr>
        <p:spPr>
          <a:xfrm>
            <a:off x="7818120" y="1536192"/>
            <a:ext cx="3822192" cy="1207008"/>
          </a:xfrm>
          <a:prstGeom prst="rect">
            <a:avLst/>
          </a:prstGeom>
          <a:solidFill>
            <a:srgbClr val="F2F5F7"/>
          </a:solidFill>
          <a:ln/>
        </p:spPr>
        <p:txBody>
          <a:bodyPr/>
          <a:lstStyle/>
          <a:p>
            <a:endParaRPr lang="en-US"/>
          </a:p>
        </p:txBody>
      </p:sp>
      <p:sp>
        <p:nvSpPr>
          <p:cNvPr id="9" name="Text 6"/>
          <p:cNvSpPr/>
          <p:nvPr/>
        </p:nvSpPr>
        <p:spPr>
          <a:xfrm>
            <a:off x="8074152" y="1682496"/>
            <a:ext cx="3364992" cy="579364"/>
          </a:xfrm>
          <a:prstGeom prst="rect">
            <a:avLst/>
          </a:prstGeom>
          <a:noFill/>
          <a:ln/>
        </p:spPr>
        <p:txBody>
          <a:bodyPr wrap="square" lIns="0" tIns="0" rIns="0" bIns="0" rtlCol="0" anchor="b"/>
          <a:lstStyle/>
          <a:p>
            <a:pPr marL="0" indent="0">
              <a:buNone/>
            </a:pPr>
            <a:r>
              <a:rPr lang="en-US" sz="3200" b="1" kern="0" spc="-60" dirty="0">
                <a:solidFill>
                  <a:srgbClr val="073A56"/>
                </a:solidFill>
                <a:latin typeface="Arial" pitchFamily="34" charset="0"/>
                <a:ea typeface="Arial" pitchFamily="34" charset="-122"/>
                <a:cs typeface="Arial" pitchFamily="34" charset="-120"/>
              </a:rPr>
              <a:t>53.6</a:t>
            </a:r>
            <a:endParaRPr lang="en-US" sz="3200" dirty="0"/>
          </a:p>
        </p:txBody>
      </p:sp>
      <p:sp>
        <p:nvSpPr>
          <p:cNvPr id="10" name="Text 7"/>
          <p:cNvSpPr/>
          <p:nvPr/>
        </p:nvSpPr>
        <p:spPr>
          <a:xfrm>
            <a:off x="8074152" y="2298436"/>
            <a:ext cx="3364992" cy="531084"/>
          </a:xfrm>
          <a:prstGeom prst="rect">
            <a:avLst/>
          </a:prstGeom>
          <a:noFill/>
          <a:ln/>
        </p:spPr>
        <p:txBody>
          <a:bodyPr wrap="square" lIns="0" tIns="0" rIns="0" bIns="0" rtlCol="0" anchor="t"/>
          <a:lstStyle/>
          <a:p>
            <a:pPr marL="0" indent="0">
              <a:lnSpc>
                <a:spcPts val="1500"/>
              </a:lnSpc>
              <a:buNone/>
            </a:pPr>
            <a:r>
              <a:rPr lang="en-US" sz="1100" dirty="0">
                <a:solidFill>
                  <a:srgbClr val="073A56"/>
                </a:solidFill>
                <a:latin typeface="Arial" pitchFamily="34" charset="0"/>
                <a:ea typeface="Arial" pitchFamily="34" charset="-122"/>
                <a:cs typeface="Arial" pitchFamily="34" charset="-120"/>
              </a:rPr>
              <a:t>Mean age of health senior managers (2024)</a:t>
            </a:r>
            <a:endParaRPr lang="en-US" sz="1100" dirty="0"/>
          </a:p>
        </p:txBody>
      </p:sp>
      <p:sp>
        <p:nvSpPr>
          <p:cNvPr id="11" name="Shape 8"/>
          <p:cNvSpPr/>
          <p:nvPr/>
        </p:nvSpPr>
        <p:spPr>
          <a:xfrm>
            <a:off x="7818120" y="2871216"/>
            <a:ext cx="3822192" cy="1207008"/>
          </a:xfrm>
          <a:prstGeom prst="rect">
            <a:avLst/>
          </a:prstGeom>
          <a:solidFill>
            <a:srgbClr val="F2F5F7"/>
          </a:solidFill>
          <a:ln/>
        </p:spPr>
        <p:txBody>
          <a:bodyPr/>
          <a:lstStyle/>
          <a:p>
            <a:endParaRPr lang="en-US"/>
          </a:p>
        </p:txBody>
      </p:sp>
      <p:sp>
        <p:nvSpPr>
          <p:cNvPr id="12" name="Text 9"/>
          <p:cNvSpPr/>
          <p:nvPr/>
        </p:nvSpPr>
        <p:spPr>
          <a:xfrm>
            <a:off x="8074152" y="3017520"/>
            <a:ext cx="3364992" cy="579364"/>
          </a:xfrm>
          <a:prstGeom prst="rect">
            <a:avLst/>
          </a:prstGeom>
          <a:noFill/>
          <a:ln/>
        </p:spPr>
        <p:txBody>
          <a:bodyPr wrap="square" lIns="0" tIns="0" rIns="0" bIns="0" rtlCol="0" anchor="b"/>
          <a:lstStyle/>
          <a:p>
            <a:pPr marL="0" indent="0">
              <a:buNone/>
            </a:pPr>
            <a:r>
              <a:rPr lang="en-US" sz="3200" b="1" kern="0" spc="-60" dirty="0">
                <a:solidFill>
                  <a:srgbClr val="073A56"/>
                </a:solidFill>
                <a:latin typeface="Arial" pitchFamily="34" charset="0"/>
                <a:ea typeface="Arial" pitchFamily="34" charset="-122"/>
                <a:cs typeface="Arial" pitchFamily="34" charset="-120"/>
              </a:rPr>
              <a:t>71.4%</a:t>
            </a:r>
            <a:endParaRPr lang="en-US" sz="3200" dirty="0"/>
          </a:p>
        </p:txBody>
      </p:sp>
      <p:sp>
        <p:nvSpPr>
          <p:cNvPr id="13" name="Text 10"/>
          <p:cNvSpPr/>
          <p:nvPr/>
        </p:nvSpPr>
        <p:spPr>
          <a:xfrm>
            <a:off x="8074152" y="3633460"/>
            <a:ext cx="3364992" cy="531084"/>
          </a:xfrm>
          <a:prstGeom prst="rect">
            <a:avLst/>
          </a:prstGeom>
          <a:noFill/>
          <a:ln/>
        </p:spPr>
        <p:txBody>
          <a:bodyPr wrap="square" lIns="0" tIns="0" rIns="0" bIns="0" rtlCol="0" anchor="t"/>
          <a:lstStyle/>
          <a:p>
            <a:pPr marL="0" indent="0">
              <a:lnSpc>
                <a:spcPts val="1500"/>
              </a:lnSpc>
              <a:buNone/>
            </a:pPr>
            <a:r>
              <a:rPr lang="en-US" sz="1100" dirty="0">
                <a:solidFill>
                  <a:srgbClr val="073A56"/>
                </a:solidFill>
                <a:latin typeface="Arial" pitchFamily="34" charset="0"/>
                <a:ea typeface="Arial" pitchFamily="34" charset="-122"/>
                <a:cs typeface="Arial" pitchFamily="34" charset="-120"/>
              </a:rPr>
              <a:t>of the health SMS is over 50</a:t>
            </a:r>
            <a:endParaRPr lang="en-US" sz="1100" dirty="0"/>
          </a:p>
        </p:txBody>
      </p:sp>
      <p:sp>
        <p:nvSpPr>
          <p:cNvPr id="15" name="Text 12"/>
          <p:cNvSpPr/>
          <p:nvPr/>
        </p:nvSpPr>
        <p:spPr>
          <a:xfrm>
            <a:off x="8074152" y="4352544"/>
            <a:ext cx="3364992" cy="579364"/>
          </a:xfrm>
          <a:prstGeom prst="rect">
            <a:avLst/>
          </a:prstGeom>
          <a:noFill/>
          <a:ln/>
        </p:spPr>
        <p:txBody>
          <a:bodyPr wrap="square" lIns="0" tIns="0" rIns="0" bIns="0" rtlCol="0" anchor="b"/>
          <a:lstStyle/>
          <a:p>
            <a:pPr marL="0" indent="0">
              <a:buNone/>
            </a:pPr>
            <a:endParaRPr lang="en-US" sz="3200" dirty="0"/>
          </a:p>
        </p:txBody>
      </p:sp>
      <p:sp>
        <p:nvSpPr>
          <p:cNvPr id="17" name="Text 14"/>
          <p:cNvSpPr/>
          <p:nvPr/>
        </p:nvSpPr>
        <p:spPr>
          <a:xfrm>
            <a:off x="7818120" y="5541264"/>
            <a:ext cx="3822192" cy="731520"/>
          </a:xfrm>
          <a:prstGeom prst="rect">
            <a:avLst/>
          </a:prstGeom>
          <a:noFill/>
          <a:ln/>
        </p:spPr>
        <p:txBody>
          <a:bodyPr wrap="square" lIns="0" tIns="0" rIns="0" bIns="0" rtlCol="0" anchor="t"/>
          <a:lstStyle/>
          <a:p>
            <a:pPr marL="0" indent="0">
              <a:lnSpc>
                <a:spcPts val="1500"/>
              </a:lnSpc>
              <a:buNone/>
            </a:pPr>
            <a:r>
              <a:rPr lang="en-US" sz="1100" i="1" dirty="0">
                <a:solidFill>
                  <a:srgbClr val="296B85"/>
                </a:solidFill>
                <a:latin typeface="Arial" pitchFamily="34" charset="0"/>
                <a:ea typeface="Arial" pitchFamily="34" charset="-122"/>
                <a:cs typeface="Arial" pitchFamily="34" charset="-120"/>
              </a:rPr>
              <a:t>A wave of nursing retirements will coincide with a wave of health SMS retirements – a systemic state capacity crisis in health governance.</a:t>
            </a:r>
            <a:endParaRPr lang="en-US" sz="1100" dirty="0"/>
          </a:p>
        </p:txBody>
      </p:sp>
      <p:sp>
        <p:nvSpPr>
          <p:cNvPr id="18" name="Text 15"/>
          <p:cNvSpPr/>
          <p:nvPr/>
        </p:nvSpPr>
        <p:spPr>
          <a:xfrm>
            <a:off x="548640" y="6355080"/>
            <a:ext cx="7315200" cy="274320"/>
          </a:xfrm>
          <a:prstGeom prst="rect">
            <a:avLst/>
          </a:prstGeom>
          <a:noFill/>
          <a:ln/>
        </p:spPr>
        <p:txBody>
          <a:bodyPr wrap="square" lIns="0" tIns="0" rIns="0" bIns="0" rtlCol="0" anchor="ctr"/>
          <a:lstStyle/>
          <a:p>
            <a:pPr marL="0" indent="0">
              <a:buNone/>
            </a:pPr>
            <a:r>
              <a:rPr lang="en-US" sz="900" b="1" dirty="0">
                <a:solidFill>
                  <a:srgbClr val="073A56"/>
                </a:solidFill>
                <a:latin typeface="Courier New" pitchFamily="34" charset="0"/>
                <a:ea typeface="Courier New" pitchFamily="34" charset="-122"/>
                <a:cs typeface="Courier New" pitchFamily="34" charset="-120"/>
              </a:rPr>
              <a:t>Using data and evidence to strengthen South Africa’s democracy</a:t>
            </a:r>
            <a:endParaRPr lang="en-US" sz="900" dirty="0"/>
          </a:p>
        </p:txBody>
      </p:sp>
      <p:sp>
        <p:nvSpPr>
          <p:cNvPr id="19" name="Text 16"/>
          <p:cNvSpPr/>
          <p:nvPr/>
        </p:nvSpPr>
        <p:spPr>
          <a:xfrm>
            <a:off x="10972800" y="6355080"/>
            <a:ext cx="667512" cy="274320"/>
          </a:xfrm>
          <a:prstGeom prst="rect">
            <a:avLst/>
          </a:prstGeom>
          <a:noFill/>
          <a:ln/>
        </p:spPr>
        <p:txBody>
          <a:bodyPr wrap="square" lIns="0" tIns="0" rIns="0" bIns="0" rtlCol="0" anchor="ctr"/>
          <a:lstStyle/>
          <a:p>
            <a:pPr marL="0" indent="0" algn="r">
              <a:buNone/>
            </a:pPr>
            <a:r>
              <a:rPr lang="en-US" sz="900" b="1" dirty="0">
                <a:solidFill>
                  <a:srgbClr val="073A56"/>
                </a:solidFill>
                <a:latin typeface="Courier New" pitchFamily="34" charset="0"/>
                <a:ea typeface="Courier New" pitchFamily="34" charset="-122"/>
                <a:cs typeface="Courier New"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84048"/>
            <a:ext cx="11091672" cy="566928"/>
          </a:xfrm>
          <a:prstGeom prst="rect">
            <a:avLst/>
          </a:prstGeom>
          <a:noFill/>
          <a:ln/>
        </p:spPr>
        <p:txBody>
          <a:bodyPr wrap="square" lIns="0" tIns="0" rIns="0" bIns="0" rtlCol="0" anchor="ctr"/>
          <a:lstStyle/>
          <a:p>
            <a:pPr marL="0" indent="0">
              <a:buNone/>
            </a:pPr>
            <a:r>
              <a:rPr lang="en-US" sz="2700" b="1" kern="0" spc="-40" dirty="0">
                <a:solidFill>
                  <a:srgbClr val="073A56"/>
                </a:solidFill>
                <a:latin typeface="Arial" pitchFamily="34" charset="0"/>
                <a:ea typeface="Arial" pitchFamily="34" charset="-122"/>
                <a:cs typeface="Arial" pitchFamily="34" charset="-120"/>
              </a:rPr>
              <a:t>EDUCATION: THE OLDEST CADRE WE HAVE ANALYSED</a:t>
            </a:r>
            <a:endParaRPr lang="en-US" sz="2700" dirty="0"/>
          </a:p>
        </p:txBody>
      </p:sp>
      <p:sp>
        <p:nvSpPr>
          <p:cNvPr id="3" name="Text 1"/>
          <p:cNvSpPr/>
          <p:nvPr/>
        </p:nvSpPr>
        <p:spPr>
          <a:xfrm>
            <a:off x="548640" y="932688"/>
            <a:ext cx="11091672" cy="329184"/>
          </a:xfrm>
          <a:prstGeom prst="rect">
            <a:avLst/>
          </a:prstGeom>
          <a:noFill/>
          <a:ln/>
        </p:spPr>
        <p:txBody>
          <a:bodyPr wrap="square" lIns="0" tIns="0" rIns="0" bIns="0" rtlCol="0" anchor="ctr"/>
          <a:lstStyle/>
          <a:p>
            <a:pPr marL="0" indent="0">
              <a:buNone/>
            </a:pPr>
            <a:r>
              <a:rPr lang="en-US" sz="1350" dirty="0">
                <a:solidFill>
                  <a:srgbClr val="296B85"/>
                </a:solidFill>
                <a:latin typeface="Arial" pitchFamily="34" charset="0"/>
                <a:ea typeface="Arial" pitchFamily="34" charset="-122"/>
                <a:cs typeface="Arial" pitchFamily="34" charset="-120"/>
              </a:rPr>
              <a:t>A mean age of 55 means the average senior education manager reaches retirement within five years</a:t>
            </a:r>
            <a:endParaRPr lang="en-US" sz="1350" dirty="0"/>
          </a:p>
        </p:txBody>
      </p:sp>
      <p:sp>
        <p:nvSpPr>
          <p:cNvPr id="4" name="Shape 2"/>
          <p:cNvSpPr/>
          <p:nvPr/>
        </p:nvSpPr>
        <p:spPr>
          <a:xfrm>
            <a:off x="548640" y="1536192"/>
            <a:ext cx="3931920" cy="1097280"/>
          </a:xfrm>
          <a:prstGeom prst="rect">
            <a:avLst/>
          </a:prstGeom>
          <a:solidFill>
            <a:srgbClr val="F2F5F7"/>
          </a:solidFill>
          <a:ln/>
        </p:spPr>
        <p:txBody>
          <a:bodyPr/>
          <a:lstStyle/>
          <a:p>
            <a:endParaRPr lang="en-US"/>
          </a:p>
        </p:txBody>
      </p:sp>
      <p:sp>
        <p:nvSpPr>
          <p:cNvPr id="5" name="Text 3"/>
          <p:cNvSpPr/>
          <p:nvPr/>
        </p:nvSpPr>
        <p:spPr>
          <a:xfrm>
            <a:off x="804672" y="1682496"/>
            <a:ext cx="3474720" cy="526694"/>
          </a:xfrm>
          <a:prstGeom prst="rect">
            <a:avLst/>
          </a:prstGeom>
          <a:noFill/>
          <a:ln/>
        </p:spPr>
        <p:txBody>
          <a:bodyPr wrap="square" lIns="0" tIns="0" rIns="0" bIns="0" rtlCol="0" anchor="b"/>
          <a:lstStyle/>
          <a:p>
            <a:pPr marL="0" indent="0">
              <a:buNone/>
            </a:pPr>
            <a:r>
              <a:rPr lang="en-US" sz="3200" b="1" kern="0" spc="-60" dirty="0">
                <a:solidFill>
                  <a:srgbClr val="073A56"/>
                </a:solidFill>
                <a:latin typeface="Arial" pitchFamily="34" charset="0"/>
                <a:ea typeface="Arial" pitchFamily="34" charset="-122"/>
                <a:cs typeface="Arial" pitchFamily="34" charset="-120"/>
              </a:rPr>
              <a:t>55.0</a:t>
            </a:r>
            <a:endParaRPr lang="en-US" sz="3200" dirty="0"/>
          </a:p>
        </p:txBody>
      </p:sp>
      <p:sp>
        <p:nvSpPr>
          <p:cNvPr id="6" name="Text 4"/>
          <p:cNvSpPr/>
          <p:nvPr/>
        </p:nvSpPr>
        <p:spPr>
          <a:xfrm>
            <a:off x="804672" y="2245766"/>
            <a:ext cx="3474720" cy="482803"/>
          </a:xfrm>
          <a:prstGeom prst="rect">
            <a:avLst/>
          </a:prstGeom>
          <a:noFill/>
          <a:ln/>
        </p:spPr>
        <p:txBody>
          <a:bodyPr wrap="square" lIns="0" tIns="0" rIns="0" bIns="0" rtlCol="0" anchor="t"/>
          <a:lstStyle/>
          <a:p>
            <a:pPr marL="0" indent="0">
              <a:lnSpc>
                <a:spcPts val="1500"/>
              </a:lnSpc>
              <a:buNone/>
            </a:pPr>
            <a:r>
              <a:rPr lang="en-US" sz="1100" dirty="0">
                <a:solidFill>
                  <a:srgbClr val="073A56"/>
                </a:solidFill>
                <a:latin typeface="Arial" pitchFamily="34" charset="0"/>
                <a:ea typeface="Arial" pitchFamily="34" charset="-122"/>
                <a:cs typeface="Arial" pitchFamily="34" charset="-120"/>
              </a:rPr>
              <a:t>Mean age of the education SMS – the oldest cadre analysed</a:t>
            </a:r>
            <a:endParaRPr lang="en-US" sz="1100" dirty="0"/>
          </a:p>
        </p:txBody>
      </p:sp>
      <p:sp>
        <p:nvSpPr>
          <p:cNvPr id="7" name="Shape 5"/>
          <p:cNvSpPr/>
          <p:nvPr/>
        </p:nvSpPr>
        <p:spPr>
          <a:xfrm>
            <a:off x="548640" y="2761488"/>
            <a:ext cx="3931920" cy="1097280"/>
          </a:xfrm>
          <a:prstGeom prst="rect">
            <a:avLst/>
          </a:prstGeom>
          <a:solidFill>
            <a:srgbClr val="F2F5F7"/>
          </a:solidFill>
          <a:ln/>
        </p:spPr>
        <p:txBody>
          <a:bodyPr/>
          <a:lstStyle/>
          <a:p>
            <a:endParaRPr lang="en-US"/>
          </a:p>
        </p:txBody>
      </p:sp>
      <p:sp>
        <p:nvSpPr>
          <p:cNvPr id="8" name="Text 6"/>
          <p:cNvSpPr/>
          <p:nvPr/>
        </p:nvSpPr>
        <p:spPr>
          <a:xfrm>
            <a:off x="804672" y="2907792"/>
            <a:ext cx="3474720" cy="526694"/>
          </a:xfrm>
          <a:prstGeom prst="rect">
            <a:avLst/>
          </a:prstGeom>
          <a:noFill/>
          <a:ln/>
        </p:spPr>
        <p:txBody>
          <a:bodyPr wrap="square" lIns="0" tIns="0" rIns="0" bIns="0" rtlCol="0" anchor="b"/>
          <a:lstStyle/>
          <a:p>
            <a:pPr marL="0" indent="0">
              <a:buNone/>
            </a:pPr>
            <a:r>
              <a:rPr lang="en-US" sz="3200" b="1" kern="0" spc="-60" dirty="0">
                <a:solidFill>
                  <a:srgbClr val="073A56"/>
                </a:solidFill>
                <a:latin typeface="Arial" pitchFamily="34" charset="0"/>
                <a:ea typeface="Arial" pitchFamily="34" charset="-122"/>
                <a:cs typeface="Arial" pitchFamily="34" charset="-120"/>
              </a:rPr>
              <a:t>80.2%</a:t>
            </a:r>
            <a:endParaRPr lang="en-US" sz="3200" dirty="0"/>
          </a:p>
        </p:txBody>
      </p:sp>
      <p:sp>
        <p:nvSpPr>
          <p:cNvPr id="9" name="Text 7"/>
          <p:cNvSpPr/>
          <p:nvPr/>
        </p:nvSpPr>
        <p:spPr>
          <a:xfrm>
            <a:off x="804672" y="3471062"/>
            <a:ext cx="3474720" cy="482803"/>
          </a:xfrm>
          <a:prstGeom prst="rect">
            <a:avLst/>
          </a:prstGeom>
          <a:noFill/>
          <a:ln/>
        </p:spPr>
        <p:txBody>
          <a:bodyPr wrap="square" lIns="0" tIns="0" rIns="0" bIns="0" rtlCol="0" anchor="t"/>
          <a:lstStyle/>
          <a:p>
            <a:pPr marL="0" indent="0">
              <a:lnSpc>
                <a:spcPts val="1500"/>
              </a:lnSpc>
              <a:buNone/>
            </a:pPr>
            <a:r>
              <a:rPr lang="en-US" sz="1100" dirty="0">
                <a:solidFill>
                  <a:srgbClr val="073A56"/>
                </a:solidFill>
                <a:latin typeface="Arial" pitchFamily="34" charset="0"/>
                <a:ea typeface="Arial" pitchFamily="34" charset="-122"/>
                <a:cs typeface="Arial" pitchFamily="34" charset="-120"/>
              </a:rPr>
              <a:t>of education senior managers are over 50</a:t>
            </a:r>
            <a:endParaRPr lang="en-US" sz="1100" dirty="0"/>
          </a:p>
        </p:txBody>
      </p:sp>
      <p:sp>
        <p:nvSpPr>
          <p:cNvPr id="10" name="Shape 8"/>
          <p:cNvSpPr/>
          <p:nvPr/>
        </p:nvSpPr>
        <p:spPr>
          <a:xfrm>
            <a:off x="548640" y="3986784"/>
            <a:ext cx="3931920" cy="1097280"/>
          </a:xfrm>
          <a:prstGeom prst="rect">
            <a:avLst/>
          </a:prstGeom>
          <a:solidFill>
            <a:srgbClr val="F2F5F7"/>
          </a:solidFill>
          <a:ln/>
        </p:spPr>
        <p:txBody>
          <a:bodyPr/>
          <a:lstStyle/>
          <a:p>
            <a:endParaRPr lang="en-US"/>
          </a:p>
        </p:txBody>
      </p:sp>
      <p:sp>
        <p:nvSpPr>
          <p:cNvPr id="11" name="Text 9"/>
          <p:cNvSpPr/>
          <p:nvPr/>
        </p:nvSpPr>
        <p:spPr>
          <a:xfrm>
            <a:off x="804672" y="4133088"/>
            <a:ext cx="3474720" cy="526694"/>
          </a:xfrm>
          <a:prstGeom prst="rect">
            <a:avLst/>
          </a:prstGeom>
          <a:noFill/>
          <a:ln/>
        </p:spPr>
        <p:txBody>
          <a:bodyPr wrap="square" lIns="0" tIns="0" rIns="0" bIns="0" rtlCol="0" anchor="b"/>
          <a:lstStyle/>
          <a:p>
            <a:pPr marL="0" indent="0">
              <a:buNone/>
            </a:pPr>
            <a:r>
              <a:rPr lang="en-US" sz="3200" b="1" kern="0" spc="-60" dirty="0">
                <a:solidFill>
                  <a:srgbClr val="073A56"/>
                </a:solidFill>
                <a:latin typeface="Arial" pitchFamily="34" charset="0"/>
                <a:ea typeface="Arial" pitchFamily="34" charset="-122"/>
                <a:cs typeface="Arial" pitchFamily="34" charset="-120"/>
              </a:rPr>
              <a:t>30–33%</a:t>
            </a:r>
            <a:endParaRPr lang="en-US" sz="3200" dirty="0"/>
          </a:p>
        </p:txBody>
      </p:sp>
      <p:sp>
        <p:nvSpPr>
          <p:cNvPr id="12" name="Text 10"/>
          <p:cNvSpPr/>
          <p:nvPr/>
        </p:nvSpPr>
        <p:spPr>
          <a:xfrm>
            <a:off x="804672" y="4696358"/>
            <a:ext cx="3474720" cy="482803"/>
          </a:xfrm>
          <a:prstGeom prst="rect">
            <a:avLst/>
          </a:prstGeom>
          <a:noFill/>
          <a:ln/>
        </p:spPr>
        <p:txBody>
          <a:bodyPr wrap="square" lIns="0" tIns="0" rIns="0" bIns="0" rtlCol="0" anchor="t"/>
          <a:lstStyle/>
          <a:p>
            <a:pPr marL="0" indent="0">
              <a:lnSpc>
                <a:spcPts val="1500"/>
              </a:lnSpc>
              <a:buNone/>
            </a:pPr>
            <a:r>
              <a:rPr lang="en-US" sz="1100" dirty="0">
                <a:solidFill>
                  <a:srgbClr val="073A56"/>
                </a:solidFill>
                <a:latin typeface="Arial" pitchFamily="34" charset="0"/>
                <a:ea typeface="Arial" pitchFamily="34" charset="-122"/>
                <a:cs typeface="Arial" pitchFamily="34" charset="-120"/>
              </a:rPr>
              <a:t>of teachers are over 50 – the layer they manage</a:t>
            </a:r>
            <a:endParaRPr lang="en-US" sz="1100" dirty="0"/>
          </a:p>
        </p:txBody>
      </p:sp>
      <p:sp>
        <p:nvSpPr>
          <p:cNvPr id="13" name="Text 11"/>
          <p:cNvSpPr/>
          <p:nvPr/>
        </p:nvSpPr>
        <p:spPr>
          <a:xfrm>
            <a:off x="548640" y="5230368"/>
            <a:ext cx="3931920" cy="960120"/>
          </a:xfrm>
          <a:prstGeom prst="rect">
            <a:avLst/>
          </a:prstGeom>
          <a:noFill/>
          <a:ln/>
        </p:spPr>
        <p:txBody>
          <a:bodyPr wrap="square" lIns="0" tIns="0" rIns="0" bIns="0" rtlCol="0" anchor="t"/>
          <a:lstStyle/>
          <a:p>
            <a:pPr marL="0" indent="0">
              <a:lnSpc>
                <a:spcPts val="1600"/>
              </a:lnSpc>
              <a:buNone/>
            </a:pPr>
            <a:r>
              <a:rPr lang="en-US" sz="1150" i="1" dirty="0">
                <a:solidFill>
                  <a:srgbClr val="296B85"/>
                </a:solidFill>
                <a:latin typeface="Arial" pitchFamily="34" charset="0"/>
                <a:ea typeface="Arial" pitchFamily="34" charset="-122"/>
                <a:cs typeface="Arial" pitchFamily="34" charset="-120"/>
              </a:rPr>
              <a:t>The management layer is ageing faster than the workforce it governs. On current trends the next Director-General of a provincial education department may not yet be in the SMS today.</a:t>
            </a:r>
            <a:endParaRPr lang="en-US" sz="1150" dirty="0"/>
          </a:p>
        </p:txBody>
      </p:sp>
      <p:sp>
        <p:nvSpPr>
          <p:cNvPr id="14" name="Text 12"/>
          <p:cNvSpPr/>
          <p:nvPr/>
        </p:nvSpPr>
        <p:spPr>
          <a:xfrm>
            <a:off x="4892040" y="1536192"/>
            <a:ext cx="6748272" cy="237744"/>
          </a:xfrm>
          <a:prstGeom prst="rect">
            <a:avLst/>
          </a:prstGeom>
          <a:noFill/>
          <a:ln/>
        </p:spPr>
        <p:txBody>
          <a:bodyPr wrap="square" lIns="0" tIns="0" rIns="0" bIns="0" rtlCol="0" anchor="ctr"/>
          <a:lstStyle/>
          <a:p>
            <a:pPr marL="0" indent="0">
              <a:buNone/>
            </a:pPr>
            <a:r>
              <a:rPr lang="en-US" sz="1050" b="1" i="1" dirty="0">
                <a:solidFill>
                  <a:srgbClr val="073A56"/>
                </a:solidFill>
                <a:latin typeface="Arial" pitchFamily="34" charset="0"/>
                <a:ea typeface="Arial" pitchFamily="34" charset="-122"/>
                <a:cs typeface="Arial" pitchFamily="34" charset="-120"/>
              </a:rPr>
              <a:t>Figure 7: Education SMS Age Bracket Distribution (%), 2009–2024</a:t>
            </a:r>
            <a:endParaRPr lang="en-US" sz="1050" dirty="0"/>
          </a:p>
        </p:txBody>
      </p:sp>
      <p:sp>
        <p:nvSpPr>
          <p:cNvPr id="15" name="Shape 13"/>
          <p:cNvSpPr/>
          <p:nvPr/>
        </p:nvSpPr>
        <p:spPr>
          <a:xfrm>
            <a:off x="4892040" y="1792224"/>
            <a:ext cx="384048" cy="50292"/>
          </a:xfrm>
          <a:prstGeom prst="rect">
            <a:avLst/>
          </a:prstGeom>
          <a:solidFill>
            <a:srgbClr val="FFD100"/>
          </a:solidFill>
          <a:ln/>
        </p:spPr>
        <p:txBody>
          <a:bodyPr/>
          <a:lstStyle/>
          <a:p>
            <a:endParaRPr lang="en-US"/>
          </a:p>
        </p:txBody>
      </p:sp>
      <p:sp>
        <p:nvSpPr>
          <p:cNvPr id="16" name="Shape 14"/>
          <p:cNvSpPr/>
          <p:nvPr/>
        </p:nvSpPr>
        <p:spPr>
          <a:xfrm>
            <a:off x="5276088" y="1804111"/>
            <a:ext cx="6364224" cy="25603"/>
          </a:xfrm>
          <a:prstGeom prst="rect">
            <a:avLst/>
          </a:prstGeom>
          <a:solidFill>
            <a:srgbClr val="FFD100"/>
          </a:solidFill>
          <a:ln/>
        </p:spPr>
        <p:txBody>
          <a:bodyPr/>
          <a:lstStyle/>
          <a:p>
            <a:endParaRPr lang="en-US"/>
          </a:p>
        </p:txBody>
      </p:sp>
      <p:pic>
        <p:nvPicPr>
          <p:cNvPr id="17" name="Image 0" descr="figs/fig7.png"/>
          <p:cNvPicPr>
            <a:picLocks noChangeAspect="1"/>
          </p:cNvPicPr>
          <p:nvPr/>
        </p:nvPicPr>
        <p:blipFill>
          <a:blip r:embed="rId3"/>
          <a:stretch>
            <a:fillRect/>
          </a:stretch>
        </p:blipFill>
        <p:spPr>
          <a:xfrm>
            <a:off x="4892040" y="1965960"/>
            <a:ext cx="6748272" cy="3803904"/>
          </a:xfrm>
          <a:prstGeom prst="rect">
            <a:avLst/>
          </a:prstGeom>
        </p:spPr>
      </p:pic>
      <p:sp>
        <p:nvSpPr>
          <p:cNvPr id="18" name="Text 15"/>
          <p:cNvSpPr/>
          <p:nvPr/>
        </p:nvSpPr>
        <p:spPr>
          <a:xfrm>
            <a:off x="548640" y="6355080"/>
            <a:ext cx="7315200" cy="274320"/>
          </a:xfrm>
          <a:prstGeom prst="rect">
            <a:avLst/>
          </a:prstGeom>
          <a:noFill/>
          <a:ln/>
        </p:spPr>
        <p:txBody>
          <a:bodyPr wrap="square" lIns="0" tIns="0" rIns="0" bIns="0" rtlCol="0" anchor="ctr"/>
          <a:lstStyle/>
          <a:p>
            <a:pPr marL="0" indent="0">
              <a:buNone/>
            </a:pPr>
            <a:r>
              <a:rPr lang="en-US" sz="900" b="1" dirty="0">
                <a:solidFill>
                  <a:srgbClr val="073A56"/>
                </a:solidFill>
                <a:latin typeface="Courier New" pitchFamily="34" charset="0"/>
                <a:ea typeface="Courier New" pitchFamily="34" charset="-122"/>
                <a:cs typeface="Courier New" pitchFamily="34" charset="-120"/>
              </a:rPr>
              <a:t>Using data and evidence to strengthen South Africa’s democracy</a:t>
            </a:r>
            <a:endParaRPr lang="en-US" sz="900" dirty="0"/>
          </a:p>
        </p:txBody>
      </p:sp>
      <p:sp>
        <p:nvSpPr>
          <p:cNvPr id="19" name="Text 16"/>
          <p:cNvSpPr/>
          <p:nvPr/>
        </p:nvSpPr>
        <p:spPr>
          <a:xfrm>
            <a:off x="10972800" y="6355080"/>
            <a:ext cx="667512" cy="274320"/>
          </a:xfrm>
          <a:prstGeom prst="rect">
            <a:avLst/>
          </a:prstGeom>
          <a:noFill/>
          <a:ln/>
        </p:spPr>
        <p:txBody>
          <a:bodyPr wrap="square" lIns="0" tIns="0" rIns="0" bIns="0" rtlCol="0" anchor="ctr"/>
          <a:lstStyle/>
          <a:p>
            <a:pPr marL="0" indent="0" algn="r">
              <a:buNone/>
            </a:pPr>
            <a:r>
              <a:rPr lang="en-US" sz="900" b="1" dirty="0">
                <a:solidFill>
                  <a:srgbClr val="073A56"/>
                </a:solidFill>
                <a:latin typeface="Courier New" pitchFamily="34" charset="0"/>
                <a:ea typeface="Courier New" pitchFamily="34" charset="-122"/>
                <a:cs typeface="Courier New"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84048"/>
            <a:ext cx="11091672" cy="566928"/>
          </a:xfrm>
          <a:prstGeom prst="rect">
            <a:avLst/>
          </a:prstGeom>
          <a:noFill/>
          <a:ln/>
        </p:spPr>
        <p:txBody>
          <a:bodyPr wrap="square" lIns="0" tIns="0" rIns="0" bIns="0" rtlCol="0" anchor="ctr"/>
          <a:lstStyle/>
          <a:p>
            <a:pPr marL="0" indent="0">
              <a:buNone/>
            </a:pPr>
            <a:r>
              <a:rPr lang="en-US" sz="2700" b="1" kern="0" spc="-40" dirty="0">
                <a:solidFill>
                  <a:srgbClr val="073A56"/>
                </a:solidFill>
                <a:latin typeface="Arial" pitchFamily="34" charset="0"/>
                <a:ea typeface="Arial" pitchFamily="34" charset="-122"/>
                <a:cs typeface="Arial" pitchFamily="34" charset="-120"/>
              </a:rPr>
              <a:t>RACIAL TRANSFORMATION: COMPLETE AT THE APEX</a:t>
            </a:r>
            <a:endParaRPr lang="en-US" sz="2700" dirty="0"/>
          </a:p>
        </p:txBody>
      </p:sp>
      <p:sp>
        <p:nvSpPr>
          <p:cNvPr id="3" name="Text 1"/>
          <p:cNvSpPr/>
          <p:nvPr/>
        </p:nvSpPr>
        <p:spPr>
          <a:xfrm>
            <a:off x="548640" y="932688"/>
            <a:ext cx="11091672" cy="329184"/>
          </a:xfrm>
          <a:prstGeom prst="rect">
            <a:avLst/>
          </a:prstGeom>
          <a:noFill/>
          <a:ln/>
        </p:spPr>
        <p:txBody>
          <a:bodyPr wrap="square" lIns="0" tIns="0" rIns="0" bIns="0" rtlCol="0" anchor="ctr"/>
          <a:lstStyle/>
          <a:p>
            <a:pPr marL="0" indent="0">
              <a:buNone/>
            </a:pPr>
            <a:r>
              <a:rPr lang="en-US" sz="1350" dirty="0">
                <a:solidFill>
                  <a:srgbClr val="296B85"/>
                </a:solidFill>
                <a:latin typeface="Arial" pitchFamily="34" charset="0"/>
                <a:ea typeface="Arial" pitchFamily="34" charset="-122"/>
                <a:cs typeface="Arial" pitchFamily="34" charset="-120"/>
              </a:rPr>
              <a:t>Achieved within a single generation – African representation in the national SMS has risen from 54.5% to 71.2%</a:t>
            </a:r>
            <a:endParaRPr lang="en-US" sz="1350" dirty="0"/>
          </a:p>
        </p:txBody>
      </p:sp>
      <p:sp>
        <p:nvSpPr>
          <p:cNvPr id="4" name="Shape 2"/>
          <p:cNvSpPr/>
          <p:nvPr/>
        </p:nvSpPr>
        <p:spPr>
          <a:xfrm>
            <a:off x="548640" y="1536192"/>
            <a:ext cx="3566160" cy="2103120"/>
          </a:xfrm>
          <a:prstGeom prst="rect">
            <a:avLst/>
          </a:prstGeom>
          <a:solidFill>
            <a:srgbClr val="F2F5F7"/>
          </a:solidFill>
          <a:ln/>
        </p:spPr>
        <p:txBody>
          <a:bodyPr/>
          <a:lstStyle/>
          <a:p>
            <a:endParaRPr lang="en-US"/>
          </a:p>
        </p:txBody>
      </p:sp>
      <p:sp>
        <p:nvSpPr>
          <p:cNvPr id="5" name="Text 3"/>
          <p:cNvSpPr/>
          <p:nvPr/>
        </p:nvSpPr>
        <p:spPr>
          <a:xfrm>
            <a:off x="841248" y="1691640"/>
            <a:ext cx="3017520" cy="274320"/>
          </a:xfrm>
          <a:prstGeom prst="rect">
            <a:avLst/>
          </a:prstGeom>
          <a:noFill/>
          <a:ln/>
        </p:spPr>
        <p:txBody>
          <a:bodyPr wrap="square" lIns="0" tIns="0" rIns="0" bIns="0" rtlCol="0" anchor="ctr"/>
          <a:lstStyle/>
          <a:p>
            <a:pPr marL="0" indent="0">
              <a:buNone/>
            </a:pPr>
            <a:r>
              <a:rPr lang="en-US" sz="1150" b="1" dirty="0">
                <a:solidFill>
                  <a:srgbClr val="296B85"/>
                </a:solidFill>
                <a:latin typeface="Arial" pitchFamily="34" charset="0"/>
                <a:ea typeface="Arial" pitchFamily="34" charset="-122"/>
                <a:cs typeface="Arial" pitchFamily="34" charset="-120"/>
              </a:rPr>
              <a:t>African representation, national SMS</a:t>
            </a:r>
            <a:endParaRPr lang="en-US" sz="1150" dirty="0"/>
          </a:p>
        </p:txBody>
      </p:sp>
      <p:sp>
        <p:nvSpPr>
          <p:cNvPr id="6" name="Text 4"/>
          <p:cNvSpPr/>
          <p:nvPr/>
        </p:nvSpPr>
        <p:spPr>
          <a:xfrm>
            <a:off x="841248" y="1993392"/>
            <a:ext cx="3017520" cy="457200"/>
          </a:xfrm>
          <a:prstGeom prst="rect">
            <a:avLst/>
          </a:prstGeom>
          <a:noFill/>
          <a:ln/>
        </p:spPr>
        <p:txBody>
          <a:bodyPr wrap="square" lIns="0" tIns="0" rIns="0" bIns="0" rtlCol="0" anchor="ctr"/>
          <a:lstStyle/>
          <a:p>
            <a:pPr marL="0" indent="0">
              <a:buNone/>
            </a:pPr>
            <a:r>
              <a:rPr lang="en-US" sz="2300" b="1" dirty="0">
                <a:solidFill>
                  <a:srgbClr val="073A56"/>
                </a:solidFill>
                <a:latin typeface="Arial" pitchFamily="34" charset="0"/>
                <a:ea typeface="Arial" pitchFamily="34" charset="-122"/>
                <a:cs typeface="Arial" pitchFamily="34" charset="-120"/>
              </a:rPr>
              <a:t>54.5%  →  71.2%</a:t>
            </a:r>
            <a:endParaRPr lang="en-US" sz="2300" dirty="0"/>
          </a:p>
        </p:txBody>
      </p:sp>
      <p:sp>
        <p:nvSpPr>
          <p:cNvPr id="7" name="Text 5"/>
          <p:cNvSpPr/>
          <p:nvPr/>
        </p:nvSpPr>
        <p:spPr>
          <a:xfrm>
            <a:off x="841248" y="2606040"/>
            <a:ext cx="3017520" cy="274320"/>
          </a:xfrm>
          <a:prstGeom prst="rect">
            <a:avLst/>
          </a:prstGeom>
          <a:noFill/>
          <a:ln/>
        </p:spPr>
        <p:txBody>
          <a:bodyPr wrap="square" lIns="0" tIns="0" rIns="0" bIns="0" rtlCol="0" anchor="ctr"/>
          <a:lstStyle/>
          <a:p>
            <a:pPr marL="0" indent="0">
              <a:buNone/>
            </a:pPr>
            <a:r>
              <a:rPr lang="en-US" sz="1150" b="1" dirty="0">
                <a:solidFill>
                  <a:srgbClr val="296B85"/>
                </a:solidFill>
                <a:latin typeface="Arial" pitchFamily="34" charset="0"/>
                <a:ea typeface="Arial" pitchFamily="34" charset="-122"/>
                <a:cs typeface="Arial" pitchFamily="34" charset="-120"/>
              </a:rPr>
              <a:t>White representation, national SMS</a:t>
            </a:r>
            <a:endParaRPr lang="en-US" sz="1150" dirty="0"/>
          </a:p>
        </p:txBody>
      </p:sp>
      <p:sp>
        <p:nvSpPr>
          <p:cNvPr id="8" name="Text 6"/>
          <p:cNvSpPr/>
          <p:nvPr/>
        </p:nvSpPr>
        <p:spPr>
          <a:xfrm>
            <a:off x="841248" y="2907792"/>
            <a:ext cx="3017520" cy="457200"/>
          </a:xfrm>
          <a:prstGeom prst="rect">
            <a:avLst/>
          </a:prstGeom>
          <a:noFill/>
          <a:ln/>
        </p:spPr>
        <p:txBody>
          <a:bodyPr wrap="square" lIns="0" tIns="0" rIns="0" bIns="0" rtlCol="0" anchor="ctr"/>
          <a:lstStyle/>
          <a:p>
            <a:pPr marL="0" indent="0">
              <a:buNone/>
            </a:pPr>
            <a:r>
              <a:rPr lang="en-US" sz="2300" b="1" dirty="0">
                <a:solidFill>
                  <a:srgbClr val="073A56"/>
                </a:solidFill>
                <a:latin typeface="Arial" pitchFamily="34" charset="0"/>
                <a:ea typeface="Arial" pitchFamily="34" charset="-122"/>
                <a:cs typeface="Arial" pitchFamily="34" charset="-120"/>
              </a:rPr>
              <a:t>31.1%  →  13.3%</a:t>
            </a:r>
            <a:endParaRPr lang="en-US" sz="2300" dirty="0"/>
          </a:p>
        </p:txBody>
      </p:sp>
      <p:sp>
        <p:nvSpPr>
          <p:cNvPr id="9" name="Text 7"/>
          <p:cNvSpPr/>
          <p:nvPr/>
        </p:nvSpPr>
        <p:spPr>
          <a:xfrm>
            <a:off x="548640" y="3858768"/>
            <a:ext cx="3566160" cy="2240280"/>
          </a:xfrm>
          <a:prstGeom prst="rect">
            <a:avLst/>
          </a:prstGeom>
          <a:noFill/>
          <a:ln/>
        </p:spPr>
        <p:txBody>
          <a:bodyPr wrap="square" lIns="0" tIns="0" rIns="0" bIns="0" rtlCol="0" anchor="t"/>
          <a:lstStyle/>
          <a:p>
            <a:pPr marL="342900" indent="-342900">
              <a:lnSpc>
                <a:spcPts val="1600"/>
              </a:lnSpc>
              <a:spcAft>
                <a:spcPts val="900"/>
              </a:spcAft>
              <a:buSzPct val="100000"/>
              <a:buChar char="●"/>
            </a:pPr>
            <a:r>
              <a:rPr lang="en-US" sz="1150" dirty="0">
                <a:solidFill>
                  <a:srgbClr val="073A56"/>
                </a:solidFill>
                <a:latin typeface="Arial" pitchFamily="34" charset="0"/>
                <a:ea typeface="Arial" pitchFamily="34" charset="-122"/>
                <a:cs typeface="Arial" pitchFamily="34" charset="-120"/>
              </a:rPr>
              <a:t>Thirty years ago national senior management was overwhelmingly White.</a:t>
            </a:r>
            <a:endParaRPr lang="en-US" sz="1150" dirty="0"/>
          </a:p>
          <a:p>
            <a:pPr marL="342900" indent="-342900">
              <a:lnSpc>
                <a:spcPts val="1600"/>
              </a:lnSpc>
              <a:spcAft>
                <a:spcPts val="900"/>
              </a:spcAft>
              <a:buSzPct val="100000"/>
              <a:buChar char="●"/>
            </a:pPr>
            <a:r>
              <a:rPr lang="en-US" sz="1150" dirty="0">
                <a:solidFill>
                  <a:srgbClr val="073A56"/>
                </a:solidFill>
                <a:latin typeface="Arial" pitchFamily="34" charset="0"/>
                <a:ea typeface="Arial" pitchFamily="34" charset="-122"/>
                <a:cs typeface="Arial" pitchFamily="34" charset="-120"/>
              </a:rPr>
              <a:t>The African managers who replaced White incumbents after 1994 are themselves now approaching retirement.</a:t>
            </a:r>
            <a:endParaRPr lang="en-US" sz="1150" dirty="0"/>
          </a:p>
          <a:p>
            <a:pPr marL="342900" indent="-342900">
              <a:lnSpc>
                <a:spcPts val="1600"/>
              </a:lnSpc>
              <a:spcAft>
                <a:spcPts val="900"/>
              </a:spcAft>
              <a:buSzPct val="100000"/>
              <a:buChar char="●"/>
            </a:pPr>
            <a:r>
              <a:rPr lang="en-US" sz="1150" dirty="0">
                <a:solidFill>
                  <a:srgbClr val="073A56"/>
                </a:solidFill>
                <a:latin typeface="Arial" pitchFamily="34" charset="0"/>
                <a:ea typeface="Arial" pitchFamily="34" charset="-122"/>
                <a:cs typeface="Arial" pitchFamily="34" charset="-120"/>
              </a:rPr>
              <a:t>Female representation has risen from 30.5% to 42.9% – parity is still unmet.</a:t>
            </a:r>
            <a:endParaRPr lang="en-US" sz="1150" dirty="0"/>
          </a:p>
        </p:txBody>
      </p:sp>
      <p:sp>
        <p:nvSpPr>
          <p:cNvPr id="10" name="Text 8"/>
          <p:cNvSpPr/>
          <p:nvPr/>
        </p:nvSpPr>
        <p:spPr>
          <a:xfrm>
            <a:off x="4480560" y="1536192"/>
            <a:ext cx="7159752" cy="237744"/>
          </a:xfrm>
          <a:prstGeom prst="rect">
            <a:avLst/>
          </a:prstGeom>
          <a:noFill/>
          <a:ln/>
        </p:spPr>
        <p:txBody>
          <a:bodyPr wrap="square" lIns="0" tIns="0" rIns="0" bIns="0" rtlCol="0" anchor="ctr"/>
          <a:lstStyle/>
          <a:p>
            <a:pPr marL="0" indent="0">
              <a:buNone/>
            </a:pPr>
            <a:r>
              <a:rPr lang="en-US" sz="1050" b="1" i="1" dirty="0">
                <a:solidFill>
                  <a:srgbClr val="073A56"/>
                </a:solidFill>
                <a:latin typeface="Arial" pitchFamily="34" charset="0"/>
                <a:ea typeface="Arial" pitchFamily="34" charset="-122"/>
                <a:cs typeface="Arial" pitchFamily="34" charset="-120"/>
              </a:rPr>
              <a:t>Figure 8: National SMS Race Composition, 2009–2024</a:t>
            </a:r>
            <a:endParaRPr lang="en-US" sz="1050" dirty="0"/>
          </a:p>
        </p:txBody>
      </p:sp>
      <p:sp>
        <p:nvSpPr>
          <p:cNvPr id="11" name="Shape 9"/>
          <p:cNvSpPr/>
          <p:nvPr/>
        </p:nvSpPr>
        <p:spPr>
          <a:xfrm>
            <a:off x="4480560" y="1792224"/>
            <a:ext cx="384048" cy="50292"/>
          </a:xfrm>
          <a:prstGeom prst="rect">
            <a:avLst/>
          </a:prstGeom>
          <a:solidFill>
            <a:srgbClr val="FFD100"/>
          </a:solidFill>
          <a:ln/>
        </p:spPr>
        <p:txBody>
          <a:bodyPr/>
          <a:lstStyle/>
          <a:p>
            <a:endParaRPr lang="en-US"/>
          </a:p>
        </p:txBody>
      </p:sp>
      <p:sp>
        <p:nvSpPr>
          <p:cNvPr id="12" name="Shape 10"/>
          <p:cNvSpPr/>
          <p:nvPr/>
        </p:nvSpPr>
        <p:spPr>
          <a:xfrm>
            <a:off x="4864608" y="1804111"/>
            <a:ext cx="6775704" cy="25603"/>
          </a:xfrm>
          <a:prstGeom prst="rect">
            <a:avLst/>
          </a:prstGeom>
          <a:solidFill>
            <a:srgbClr val="FFD100"/>
          </a:solidFill>
          <a:ln/>
        </p:spPr>
        <p:txBody>
          <a:bodyPr/>
          <a:lstStyle/>
          <a:p>
            <a:endParaRPr lang="en-US"/>
          </a:p>
        </p:txBody>
      </p:sp>
      <p:pic>
        <p:nvPicPr>
          <p:cNvPr id="13" name="Image 0" descr="figs/fig8.png"/>
          <p:cNvPicPr>
            <a:picLocks noChangeAspect="1"/>
          </p:cNvPicPr>
          <p:nvPr/>
        </p:nvPicPr>
        <p:blipFill>
          <a:blip r:embed="rId3"/>
          <a:stretch>
            <a:fillRect/>
          </a:stretch>
        </p:blipFill>
        <p:spPr>
          <a:xfrm>
            <a:off x="4480560" y="1965960"/>
            <a:ext cx="7159752" cy="4023360"/>
          </a:xfrm>
          <a:prstGeom prst="rect">
            <a:avLst/>
          </a:prstGeom>
        </p:spPr>
      </p:pic>
      <p:sp>
        <p:nvSpPr>
          <p:cNvPr id="14" name="Text 11"/>
          <p:cNvSpPr/>
          <p:nvPr/>
        </p:nvSpPr>
        <p:spPr>
          <a:xfrm>
            <a:off x="548640" y="6355080"/>
            <a:ext cx="7315200" cy="274320"/>
          </a:xfrm>
          <a:prstGeom prst="rect">
            <a:avLst/>
          </a:prstGeom>
          <a:noFill/>
          <a:ln/>
        </p:spPr>
        <p:txBody>
          <a:bodyPr wrap="square" lIns="0" tIns="0" rIns="0" bIns="0" rtlCol="0" anchor="ctr"/>
          <a:lstStyle/>
          <a:p>
            <a:pPr marL="0" indent="0">
              <a:buNone/>
            </a:pPr>
            <a:r>
              <a:rPr lang="en-US" sz="900" b="1" dirty="0">
                <a:solidFill>
                  <a:srgbClr val="073A56"/>
                </a:solidFill>
                <a:latin typeface="Courier New" pitchFamily="34" charset="0"/>
                <a:ea typeface="Courier New" pitchFamily="34" charset="-122"/>
                <a:cs typeface="Courier New" pitchFamily="34" charset="-120"/>
              </a:rPr>
              <a:t>Using data and evidence to strengthen South Africa’s democracy</a:t>
            </a:r>
            <a:endParaRPr lang="en-US" sz="900" dirty="0"/>
          </a:p>
        </p:txBody>
      </p:sp>
      <p:sp>
        <p:nvSpPr>
          <p:cNvPr id="15" name="Text 12"/>
          <p:cNvSpPr/>
          <p:nvPr/>
        </p:nvSpPr>
        <p:spPr>
          <a:xfrm>
            <a:off x="10972800" y="6355080"/>
            <a:ext cx="667512" cy="274320"/>
          </a:xfrm>
          <a:prstGeom prst="rect">
            <a:avLst/>
          </a:prstGeom>
          <a:noFill/>
          <a:ln/>
        </p:spPr>
        <p:txBody>
          <a:bodyPr wrap="square" lIns="0" tIns="0" rIns="0" bIns="0" rtlCol="0" anchor="ctr"/>
          <a:lstStyle/>
          <a:p>
            <a:pPr marL="0" indent="0" algn="r">
              <a:buNone/>
            </a:pPr>
            <a:r>
              <a:rPr lang="en-US" sz="900" b="1" dirty="0">
                <a:solidFill>
                  <a:srgbClr val="073A56"/>
                </a:solidFill>
                <a:latin typeface="Courier New" pitchFamily="34" charset="0"/>
                <a:ea typeface="Courier New" pitchFamily="34" charset="-122"/>
                <a:cs typeface="Courier New" pitchFamily="34" charset="-120"/>
              </a:rPr>
              <a:t>7</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384048"/>
            <a:ext cx="11091672" cy="566928"/>
          </a:xfrm>
          <a:prstGeom prst="rect">
            <a:avLst/>
          </a:prstGeom>
          <a:noFill/>
          <a:ln/>
        </p:spPr>
        <p:txBody>
          <a:bodyPr wrap="square" lIns="0" tIns="0" rIns="0" bIns="0" rtlCol="0" anchor="ctr"/>
          <a:lstStyle/>
          <a:p>
            <a:pPr marL="0" indent="0">
              <a:buNone/>
            </a:pPr>
            <a:r>
              <a:rPr lang="en-US" sz="2700" b="1" kern="0" spc="-40" dirty="0">
                <a:solidFill>
                  <a:srgbClr val="073A56"/>
                </a:solidFill>
                <a:latin typeface="Arial" pitchFamily="34" charset="0"/>
                <a:ea typeface="Arial" pitchFamily="34" charset="-122"/>
                <a:cs typeface="Arial" pitchFamily="34" charset="-120"/>
              </a:rPr>
              <a:t>HEALTH: THE FASTEST AND MOST COMPLETE TRANSFORMATION</a:t>
            </a:r>
            <a:endParaRPr lang="en-US" sz="2700" dirty="0"/>
          </a:p>
        </p:txBody>
      </p:sp>
      <p:sp>
        <p:nvSpPr>
          <p:cNvPr id="3" name="Text 1"/>
          <p:cNvSpPr/>
          <p:nvPr/>
        </p:nvSpPr>
        <p:spPr>
          <a:xfrm>
            <a:off x="548640" y="932688"/>
            <a:ext cx="11091672" cy="329184"/>
          </a:xfrm>
          <a:prstGeom prst="rect">
            <a:avLst/>
          </a:prstGeom>
          <a:noFill/>
          <a:ln/>
        </p:spPr>
        <p:txBody>
          <a:bodyPr wrap="square" lIns="0" tIns="0" rIns="0" bIns="0" rtlCol="0" anchor="ctr"/>
          <a:lstStyle/>
          <a:p>
            <a:pPr marL="0" indent="0">
              <a:buNone/>
            </a:pPr>
            <a:r>
              <a:rPr lang="en-US" sz="1350" dirty="0">
                <a:solidFill>
                  <a:srgbClr val="296B85"/>
                </a:solidFill>
                <a:latin typeface="Arial" pitchFamily="34" charset="0"/>
                <a:ea typeface="Arial" pitchFamily="34" charset="-122"/>
                <a:cs typeface="Arial" pitchFamily="34" charset="-120"/>
              </a:rPr>
              <a:t>African representation in the health SMS rose from 44.2% in 2009 to 78.8% in 2024</a:t>
            </a:r>
            <a:endParaRPr lang="en-US" sz="1350" dirty="0"/>
          </a:p>
        </p:txBody>
      </p:sp>
      <p:sp>
        <p:nvSpPr>
          <p:cNvPr id="4" name="Text 2"/>
          <p:cNvSpPr/>
          <p:nvPr/>
        </p:nvSpPr>
        <p:spPr>
          <a:xfrm>
            <a:off x="548640" y="1536192"/>
            <a:ext cx="6675120" cy="237744"/>
          </a:xfrm>
          <a:prstGeom prst="rect">
            <a:avLst/>
          </a:prstGeom>
          <a:noFill/>
          <a:ln/>
        </p:spPr>
        <p:txBody>
          <a:bodyPr wrap="square" lIns="0" tIns="0" rIns="0" bIns="0" rtlCol="0" anchor="ctr"/>
          <a:lstStyle/>
          <a:p>
            <a:pPr marL="0" indent="0">
              <a:buNone/>
            </a:pPr>
            <a:r>
              <a:rPr lang="en-US" sz="1050" b="1" i="1" dirty="0">
                <a:solidFill>
                  <a:srgbClr val="073A56"/>
                </a:solidFill>
                <a:latin typeface="Arial" pitchFamily="34" charset="0"/>
                <a:ea typeface="Arial" pitchFamily="34" charset="-122"/>
                <a:cs typeface="Arial" pitchFamily="34" charset="-120"/>
              </a:rPr>
              <a:t>Figure 6: Health SMS Race Composition Over Time, 2009–2024</a:t>
            </a:r>
            <a:endParaRPr lang="en-US" sz="1050" dirty="0"/>
          </a:p>
        </p:txBody>
      </p:sp>
      <p:sp>
        <p:nvSpPr>
          <p:cNvPr id="5" name="Shape 3"/>
          <p:cNvSpPr/>
          <p:nvPr/>
        </p:nvSpPr>
        <p:spPr>
          <a:xfrm>
            <a:off x="548640" y="1792224"/>
            <a:ext cx="384048" cy="50292"/>
          </a:xfrm>
          <a:prstGeom prst="rect">
            <a:avLst/>
          </a:prstGeom>
          <a:solidFill>
            <a:srgbClr val="FFD100"/>
          </a:solidFill>
          <a:ln/>
        </p:spPr>
        <p:txBody>
          <a:bodyPr/>
          <a:lstStyle/>
          <a:p>
            <a:endParaRPr lang="en-US"/>
          </a:p>
        </p:txBody>
      </p:sp>
      <p:sp>
        <p:nvSpPr>
          <p:cNvPr id="6" name="Shape 4"/>
          <p:cNvSpPr/>
          <p:nvPr/>
        </p:nvSpPr>
        <p:spPr>
          <a:xfrm>
            <a:off x="932688" y="1804111"/>
            <a:ext cx="6291072" cy="25603"/>
          </a:xfrm>
          <a:prstGeom prst="rect">
            <a:avLst/>
          </a:prstGeom>
          <a:solidFill>
            <a:srgbClr val="FFD100"/>
          </a:solidFill>
          <a:ln/>
        </p:spPr>
        <p:txBody>
          <a:bodyPr/>
          <a:lstStyle/>
          <a:p>
            <a:endParaRPr lang="en-US"/>
          </a:p>
        </p:txBody>
      </p:sp>
      <p:pic>
        <p:nvPicPr>
          <p:cNvPr id="7" name="Image 0" descr="figs/fig6.png"/>
          <p:cNvPicPr>
            <a:picLocks noChangeAspect="1"/>
          </p:cNvPicPr>
          <p:nvPr/>
        </p:nvPicPr>
        <p:blipFill>
          <a:blip r:embed="rId3"/>
          <a:stretch>
            <a:fillRect/>
          </a:stretch>
        </p:blipFill>
        <p:spPr>
          <a:xfrm>
            <a:off x="548640" y="1965960"/>
            <a:ext cx="6675120" cy="4050792"/>
          </a:xfrm>
          <a:prstGeom prst="rect">
            <a:avLst/>
          </a:prstGeom>
        </p:spPr>
      </p:pic>
      <p:sp>
        <p:nvSpPr>
          <p:cNvPr id="8" name="Shape 5"/>
          <p:cNvSpPr/>
          <p:nvPr/>
        </p:nvSpPr>
        <p:spPr>
          <a:xfrm>
            <a:off x="7635240" y="1536192"/>
            <a:ext cx="4005072" cy="1371600"/>
          </a:xfrm>
          <a:prstGeom prst="rect">
            <a:avLst/>
          </a:prstGeom>
          <a:solidFill>
            <a:srgbClr val="F2F5F7"/>
          </a:solidFill>
          <a:ln/>
        </p:spPr>
        <p:txBody>
          <a:bodyPr/>
          <a:lstStyle/>
          <a:p>
            <a:endParaRPr lang="en-US"/>
          </a:p>
        </p:txBody>
      </p:sp>
      <p:sp>
        <p:nvSpPr>
          <p:cNvPr id="9" name="Text 6"/>
          <p:cNvSpPr/>
          <p:nvPr/>
        </p:nvSpPr>
        <p:spPr>
          <a:xfrm>
            <a:off x="7891272" y="1682496"/>
            <a:ext cx="3547872" cy="658368"/>
          </a:xfrm>
          <a:prstGeom prst="rect">
            <a:avLst/>
          </a:prstGeom>
          <a:noFill/>
          <a:ln/>
        </p:spPr>
        <p:txBody>
          <a:bodyPr wrap="square" lIns="0" tIns="0" rIns="0" bIns="0" rtlCol="0" anchor="b"/>
          <a:lstStyle/>
          <a:p>
            <a:pPr marL="0" indent="0">
              <a:buNone/>
            </a:pPr>
            <a:r>
              <a:rPr lang="en-US" sz="3200" b="1" kern="0" spc="-60" dirty="0">
                <a:solidFill>
                  <a:srgbClr val="073A56"/>
                </a:solidFill>
                <a:latin typeface="Arial" pitchFamily="34" charset="0"/>
                <a:ea typeface="Arial" pitchFamily="34" charset="-122"/>
                <a:cs typeface="Arial" pitchFamily="34" charset="-120"/>
              </a:rPr>
              <a:t>44.2% → 78.8%</a:t>
            </a:r>
            <a:endParaRPr lang="en-US" sz="3200" dirty="0"/>
          </a:p>
        </p:txBody>
      </p:sp>
      <p:sp>
        <p:nvSpPr>
          <p:cNvPr id="10" name="Text 7"/>
          <p:cNvSpPr/>
          <p:nvPr/>
        </p:nvSpPr>
        <p:spPr>
          <a:xfrm>
            <a:off x="7891272" y="2377440"/>
            <a:ext cx="3547872" cy="603504"/>
          </a:xfrm>
          <a:prstGeom prst="rect">
            <a:avLst/>
          </a:prstGeom>
          <a:noFill/>
          <a:ln/>
        </p:spPr>
        <p:txBody>
          <a:bodyPr wrap="square" lIns="0" tIns="0" rIns="0" bIns="0" rtlCol="0" anchor="t"/>
          <a:lstStyle/>
          <a:p>
            <a:pPr marL="0" indent="0">
              <a:lnSpc>
                <a:spcPts val="1500"/>
              </a:lnSpc>
              <a:buNone/>
            </a:pPr>
            <a:r>
              <a:rPr lang="en-US" sz="1100" dirty="0">
                <a:solidFill>
                  <a:srgbClr val="073A56"/>
                </a:solidFill>
                <a:latin typeface="Arial" pitchFamily="34" charset="0"/>
                <a:ea typeface="Arial" pitchFamily="34" charset="-122"/>
                <a:cs typeface="Arial" pitchFamily="34" charset="-120"/>
              </a:rPr>
              <a:t>African share of the health SMS, 2009 → 2024</a:t>
            </a:r>
            <a:endParaRPr lang="en-US" sz="1100" dirty="0"/>
          </a:p>
        </p:txBody>
      </p:sp>
      <p:sp>
        <p:nvSpPr>
          <p:cNvPr id="11" name="Shape 8"/>
          <p:cNvSpPr/>
          <p:nvPr/>
        </p:nvSpPr>
        <p:spPr>
          <a:xfrm>
            <a:off x="7635240" y="3054096"/>
            <a:ext cx="4005072" cy="1371600"/>
          </a:xfrm>
          <a:prstGeom prst="rect">
            <a:avLst/>
          </a:prstGeom>
          <a:solidFill>
            <a:srgbClr val="F2F5F7"/>
          </a:solidFill>
          <a:ln/>
        </p:spPr>
        <p:txBody>
          <a:bodyPr/>
          <a:lstStyle/>
          <a:p>
            <a:endParaRPr lang="en-US"/>
          </a:p>
        </p:txBody>
      </p:sp>
      <p:sp>
        <p:nvSpPr>
          <p:cNvPr id="12" name="Text 9"/>
          <p:cNvSpPr/>
          <p:nvPr/>
        </p:nvSpPr>
        <p:spPr>
          <a:xfrm>
            <a:off x="7891272" y="3200400"/>
            <a:ext cx="3547872" cy="658368"/>
          </a:xfrm>
          <a:prstGeom prst="rect">
            <a:avLst/>
          </a:prstGeom>
          <a:noFill/>
          <a:ln/>
        </p:spPr>
        <p:txBody>
          <a:bodyPr wrap="square" lIns="0" tIns="0" rIns="0" bIns="0" rtlCol="0" anchor="b"/>
          <a:lstStyle/>
          <a:p>
            <a:pPr marL="0" indent="0">
              <a:buNone/>
            </a:pPr>
            <a:r>
              <a:rPr lang="en-US" sz="3200" b="1" kern="0" spc="-60" dirty="0">
                <a:solidFill>
                  <a:srgbClr val="073A56"/>
                </a:solidFill>
                <a:latin typeface="Arial" pitchFamily="34" charset="0"/>
                <a:ea typeface="Arial" pitchFamily="34" charset="-122"/>
                <a:cs typeface="Arial" pitchFamily="34" charset="-120"/>
              </a:rPr>
              <a:t>66.4% → 77.7%</a:t>
            </a:r>
            <a:endParaRPr lang="en-US" sz="3200" dirty="0"/>
          </a:p>
        </p:txBody>
      </p:sp>
      <p:sp>
        <p:nvSpPr>
          <p:cNvPr id="13" name="Text 10"/>
          <p:cNvSpPr/>
          <p:nvPr/>
        </p:nvSpPr>
        <p:spPr>
          <a:xfrm>
            <a:off x="7891272" y="3895344"/>
            <a:ext cx="3547872" cy="603504"/>
          </a:xfrm>
          <a:prstGeom prst="rect">
            <a:avLst/>
          </a:prstGeom>
          <a:noFill/>
          <a:ln/>
        </p:spPr>
        <p:txBody>
          <a:bodyPr wrap="square" lIns="0" tIns="0" rIns="0" bIns="0" rtlCol="0" anchor="t"/>
          <a:lstStyle/>
          <a:p>
            <a:pPr marL="0" indent="0">
              <a:lnSpc>
                <a:spcPts val="1500"/>
              </a:lnSpc>
              <a:buNone/>
            </a:pPr>
            <a:r>
              <a:rPr lang="en-US" sz="1100" dirty="0">
                <a:solidFill>
                  <a:srgbClr val="073A56"/>
                </a:solidFill>
                <a:latin typeface="Arial" pitchFamily="34" charset="0"/>
                <a:ea typeface="Arial" pitchFamily="34" charset="-122"/>
                <a:cs typeface="Arial" pitchFamily="34" charset="-120"/>
              </a:rPr>
              <a:t>African share of the education SMS, 2009 → 2024</a:t>
            </a:r>
            <a:endParaRPr lang="en-US" sz="1100" dirty="0"/>
          </a:p>
        </p:txBody>
      </p:sp>
      <p:sp>
        <p:nvSpPr>
          <p:cNvPr id="14" name="Text 11"/>
          <p:cNvSpPr/>
          <p:nvPr/>
        </p:nvSpPr>
        <p:spPr>
          <a:xfrm>
            <a:off x="7635240" y="4617720"/>
            <a:ext cx="4005072" cy="1463040"/>
          </a:xfrm>
          <a:prstGeom prst="rect">
            <a:avLst/>
          </a:prstGeom>
          <a:noFill/>
          <a:ln/>
        </p:spPr>
        <p:txBody>
          <a:bodyPr wrap="square" lIns="0" tIns="0" rIns="0" bIns="0" rtlCol="0" anchor="t"/>
          <a:lstStyle/>
          <a:p>
            <a:pPr marL="0" indent="0">
              <a:lnSpc>
                <a:spcPts val="1700"/>
              </a:lnSpc>
              <a:buNone/>
            </a:pPr>
            <a:r>
              <a:rPr lang="en-US" sz="1200" i="1" dirty="0">
                <a:solidFill>
                  <a:srgbClr val="296B85"/>
                </a:solidFill>
                <a:latin typeface="Arial" pitchFamily="34" charset="0"/>
                <a:ea typeface="Arial" pitchFamily="34" charset="-122"/>
                <a:cs typeface="Arial" pitchFamily="34" charset="-120"/>
              </a:rPr>
              <a:t>This extraordinary transformation has occurred in a shrinking and ageing corps. It is a transformation of the character of the 1994 generation of managers – not a transformation that has produced a new generation.</a:t>
            </a:r>
            <a:endParaRPr lang="en-US" sz="1200" dirty="0"/>
          </a:p>
        </p:txBody>
      </p:sp>
      <p:sp>
        <p:nvSpPr>
          <p:cNvPr id="15" name="Text 12"/>
          <p:cNvSpPr/>
          <p:nvPr/>
        </p:nvSpPr>
        <p:spPr>
          <a:xfrm>
            <a:off x="548640" y="6355080"/>
            <a:ext cx="7315200" cy="274320"/>
          </a:xfrm>
          <a:prstGeom prst="rect">
            <a:avLst/>
          </a:prstGeom>
          <a:noFill/>
          <a:ln/>
        </p:spPr>
        <p:txBody>
          <a:bodyPr wrap="square" lIns="0" tIns="0" rIns="0" bIns="0" rtlCol="0" anchor="ctr"/>
          <a:lstStyle/>
          <a:p>
            <a:pPr marL="0" indent="0">
              <a:buNone/>
            </a:pPr>
            <a:r>
              <a:rPr lang="en-US" sz="900" b="1" dirty="0">
                <a:solidFill>
                  <a:srgbClr val="073A56"/>
                </a:solidFill>
                <a:latin typeface="Courier New" pitchFamily="34" charset="0"/>
                <a:ea typeface="Courier New" pitchFamily="34" charset="-122"/>
                <a:cs typeface="Courier New" pitchFamily="34" charset="-120"/>
              </a:rPr>
              <a:t>Using data and evidence to strengthen South Africa’s democracy</a:t>
            </a:r>
            <a:endParaRPr lang="en-US" sz="900" dirty="0"/>
          </a:p>
        </p:txBody>
      </p:sp>
      <p:sp>
        <p:nvSpPr>
          <p:cNvPr id="16" name="Text 13"/>
          <p:cNvSpPr/>
          <p:nvPr/>
        </p:nvSpPr>
        <p:spPr>
          <a:xfrm>
            <a:off x="10972800" y="6355080"/>
            <a:ext cx="667512" cy="274320"/>
          </a:xfrm>
          <a:prstGeom prst="rect">
            <a:avLst/>
          </a:prstGeom>
          <a:noFill/>
          <a:ln/>
        </p:spPr>
        <p:txBody>
          <a:bodyPr wrap="square" lIns="0" tIns="0" rIns="0" bIns="0" rtlCol="0" anchor="ctr"/>
          <a:lstStyle/>
          <a:p>
            <a:pPr marL="0" indent="0" algn="r">
              <a:buNone/>
            </a:pPr>
            <a:r>
              <a:rPr lang="en-US" sz="900" b="1" dirty="0">
                <a:solidFill>
                  <a:srgbClr val="073A56"/>
                </a:solidFill>
                <a:latin typeface="Courier New" pitchFamily="34" charset="0"/>
                <a:ea typeface="Courier New" pitchFamily="34" charset="-122"/>
                <a:cs typeface="Courier New" pitchFamily="34" charset="-120"/>
              </a:rPr>
              <a:t>8</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13D18B"/>
        </a:solidFill>
        <a:effectLst/>
      </p:bgPr>
    </p:bg>
    <p:spTree>
      <p:nvGrpSpPr>
        <p:cNvPr id="1" name=""/>
        <p:cNvGrpSpPr/>
        <p:nvPr/>
      </p:nvGrpSpPr>
      <p:grpSpPr>
        <a:xfrm>
          <a:off x="0" y="0"/>
          <a:ext cx="0" cy="0"/>
          <a:chOff x="0" y="0"/>
          <a:chExt cx="0" cy="0"/>
        </a:xfrm>
      </p:grpSpPr>
      <p:sp>
        <p:nvSpPr>
          <p:cNvPr id="2" name="Shape 0"/>
          <p:cNvSpPr/>
          <p:nvPr/>
        </p:nvSpPr>
        <p:spPr>
          <a:xfrm>
            <a:off x="0" y="0"/>
            <a:ext cx="12188952" cy="566928"/>
          </a:xfrm>
          <a:prstGeom prst="rect">
            <a:avLst/>
          </a:prstGeom>
          <a:solidFill>
            <a:srgbClr val="296B85"/>
          </a:solidFill>
          <a:ln/>
        </p:spPr>
        <p:txBody>
          <a:bodyPr/>
          <a:lstStyle/>
          <a:p>
            <a:endParaRPr lang="en-US"/>
          </a:p>
        </p:txBody>
      </p:sp>
      <p:sp>
        <p:nvSpPr>
          <p:cNvPr id="3" name="Text 1"/>
          <p:cNvSpPr/>
          <p:nvPr/>
        </p:nvSpPr>
        <p:spPr>
          <a:xfrm>
            <a:off x="685800" y="1371600"/>
            <a:ext cx="10789920" cy="1737360"/>
          </a:xfrm>
          <a:prstGeom prst="rect">
            <a:avLst/>
          </a:prstGeom>
          <a:noFill/>
          <a:ln/>
        </p:spPr>
        <p:txBody>
          <a:bodyPr wrap="square" lIns="0" tIns="0" rIns="0" bIns="0" rtlCol="0" anchor="ctr"/>
          <a:lstStyle/>
          <a:p>
            <a:pPr marL="0" indent="0">
              <a:lnSpc>
                <a:spcPts val="4600"/>
              </a:lnSpc>
              <a:buNone/>
            </a:pPr>
            <a:r>
              <a:rPr lang="en-US" sz="4000" b="1" kern="0" spc="-80" dirty="0">
                <a:solidFill>
                  <a:srgbClr val="073A56"/>
                </a:solidFill>
                <a:latin typeface="Arial" pitchFamily="34" charset="0"/>
                <a:ea typeface="Arial" pitchFamily="34" charset="-122"/>
                <a:cs typeface="Arial" pitchFamily="34" charset="-120"/>
              </a:rPr>
              <a:t>TRANSFORMATION ACHIEVED.</a:t>
            </a:r>
            <a:endParaRPr lang="en-US" sz="4000" dirty="0"/>
          </a:p>
          <a:p>
            <a:pPr marL="0" indent="0">
              <a:lnSpc>
                <a:spcPts val="4600"/>
              </a:lnSpc>
              <a:buNone/>
            </a:pPr>
            <a:r>
              <a:rPr lang="en-US" sz="4000" b="1" kern="0" spc="-80" dirty="0">
                <a:solidFill>
                  <a:srgbClr val="073A56"/>
                </a:solidFill>
                <a:latin typeface="Arial" pitchFamily="34" charset="0"/>
                <a:ea typeface="Arial" pitchFamily="34" charset="-122"/>
                <a:cs typeface="Arial" pitchFamily="34" charset="-120"/>
              </a:rPr>
              <a:t>SUCCESSION NOT YET BEGUN.</a:t>
            </a:r>
            <a:endParaRPr lang="en-US" sz="4000" dirty="0"/>
          </a:p>
        </p:txBody>
      </p:sp>
      <p:sp>
        <p:nvSpPr>
          <p:cNvPr id="4" name="Text 2"/>
          <p:cNvSpPr/>
          <p:nvPr/>
        </p:nvSpPr>
        <p:spPr>
          <a:xfrm>
            <a:off x="713232" y="3246120"/>
            <a:ext cx="7680960" cy="1005840"/>
          </a:xfrm>
          <a:prstGeom prst="rect">
            <a:avLst/>
          </a:prstGeom>
          <a:noFill/>
          <a:ln/>
        </p:spPr>
        <p:txBody>
          <a:bodyPr wrap="square" lIns="0" tIns="0" rIns="0" bIns="0" rtlCol="0" anchor="t"/>
          <a:lstStyle/>
          <a:p>
            <a:pPr marL="0" indent="0">
              <a:lnSpc>
                <a:spcPts val="2400"/>
              </a:lnSpc>
              <a:buNone/>
            </a:pPr>
            <a:r>
              <a:rPr lang="en-US" sz="1500" dirty="0">
                <a:solidFill>
                  <a:srgbClr val="073A56"/>
                </a:solidFill>
                <a:latin typeface="Arial" pitchFamily="34" charset="0"/>
                <a:ea typeface="Arial" pitchFamily="34" charset="-122"/>
                <a:cs typeface="Arial" pitchFamily="34" charset="-120"/>
              </a:rPr>
              <a:t>The people who built post-apartheid government are in their fifties. Most will retire within the next decade, and the retirement of the 1994 SMS cohort will create the largest wave of senior government vacancies since 1994 itself.</a:t>
            </a:r>
            <a:endParaRPr lang="en-US" sz="1500" dirty="0"/>
          </a:p>
        </p:txBody>
      </p:sp>
      <p:sp>
        <p:nvSpPr>
          <p:cNvPr id="5" name="Text 3"/>
          <p:cNvSpPr/>
          <p:nvPr/>
        </p:nvSpPr>
        <p:spPr>
          <a:xfrm>
            <a:off x="713232" y="4389120"/>
            <a:ext cx="7680960" cy="411480"/>
          </a:xfrm>
          <a:prstGeom prst="rect">
            <a:avLst/>
          </a:prstGeom>
          <a:noFill/>
          <a:ln/>
        </p:spPr>
        <p:txBody>
          <a:bodyPr wrap="square" lIns="0" tIns="0" rIns="0" bIns="0" rtlCol="0" anchor="ctr"/>
          <a:lstStyle/>
          <a:p>
            <a:pPr marL="0" indent="0">
              <a:buNone/>
            </a:pPr>
            <a:r>
              <a:rPr lang="en-US" sz="1600" b="1" dirty="0">
                <a:solidFill>
                  <a:srgbClr val="073A56"/>
                </a:solidFill>
                <a:latin typeface="Arial" pitchFamily="34" charset="0"/>
                <a:ea typeface="Arial" pitchFamily="34" charset="-122"/>
                <a:cs typeface="Arial" pitchFamily="34" charset="-120"/>
              </a:rPr>
              <a:t>The window is open, but not for long.</a:t>
            </a:r>
            <a:endParaRPr lang="en-US" sz="1600" dirty="0"/>
          </a:p>
        </p:txBody>
      </p:sp>
      <p:sp>
        <p:nvSpPr>
          <p:cNvPr id="6" name="Shape 4"/>
          <p:cNvSpPr/>
          <p:nvPr/>
        </p:nvSpPr>
        <p:spPr>
          <a:xfrm>
            <a:off x="0" y="5394960"/>
            <a:ext cx="12188952" cy="1463040"/>
          </a:xfrm>
          <a:prstGeom prst="rect">
            <a:avLst/>
          </a:prstGeom>
          <a:solidFill>
            <a:srgbClr val="073A56"/>
          </a:solidFill>
          <a:ln/>
        </p:spPr>
        <p:txBody>
          <a:bodyPr/>
          <a:lstStyle/>
          <a:p>
            <a:endParaRPr lang="en-US"/>
          </a:p>
        </p:txBody>
      </p:sp>
      <p:pic>
        <p:nvPicPr>
          <p:cNvPr id="7" name="Image 0" descr="figs/nsi_logo.png"/>
          <p:cNvPicPr>
            <a:picLocks noChangeAspect="1"/>
          </p:cNvPicPr>
          <p:nvPr/>
        </p:nvPicPr>
        <p:blipFill>
          <a:blip r:embed="rId3"/>
          <a:stretch>
            <a:fillRect/>
          </a:stretch>
        </p:blipFill>
        <p:spPr>
          <a:xfrm>
            <a:off x="685800" y="5715000"/>
            <a:ext cx="2651760" cy="685800"/>
          </a:xfrm>
          <a:prstGeom prst="rect">
            <a:avLst/>
          </a:prstGeom>
        </p:spPr>
      </p:pic>
      <p:sp>
        <p:nvSpPr>
          <p:cNvPr id="8" name="Text 5"/>
          <p:cNvSpPr/>
          <p:nvPr/>
        </p:nvSpPr>
        <p:spPr>
          <a:xfrm>
            <a:off x="4023360" y="5897880"/>
            <a:ext cx="7589520" cy="365760"/>
          </a:xfrm>
          <a:prstGeom prst="rect">
            <a:avLst/>
          </a:prstGeom>
          <a:noFill/>
          <a:ln/>
        </p:spPr>
        <p:txBody>
          <a:bodyPr wrap="square" lIns="0" tIns="0" rIns="0" bIns="0" rtlCol="0" anchor="ctr"/>
          <a:lstStyle/>
          <a:p>
            <a:pPr marL="0" indent="0" algn="r">
              <a:buNone/>
            </a:pPr>
            <a:r>
              <a:rPr lang="en-US" sz="1100" dirty="0">
                <a:solidFill>
                  <a:srgbClr val="FFFFFF"/>
                </a:solidFill>
                <a:latin typeface="Arial" pitchFamily="34" charset="0"/>
                <a:ea typeface="Arial" pitchFamily="34" charset="-122"/>
                <a:cs typeface="Arial" pitchFamily="34" charset="-120"/>
              </a:rPr>
              <a:t>Retiring the 1994 Generation: The Senior Management Service · NSI PERSAL series, Issue #03 · info@nsi.org.za</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TotalTime>
  <Words>926</Words>
  <Application>Microsoft Macintosh PowerPoint</Application>
  <PresentationFormat>Widescreen</PresentationFormat>
  <Paragraphs>103</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Retiring the 1994 Generation - The Senior Management Service</dc:title>
  <dc:subject>PptxGenJS Presentation</dc:subject>
  <dc:creator>New South Institute</dc:creator>
  <cp:lastModifiedBy>Ivor Chipkin</cp:lastModifiedBy>
  <cp:revision>2</cp:revision>
  <dcterms:created xsi:type="dcterms:W3CDTF">2026-08-13T06:30:06Z</dcterms:created>
  <dcterms:modified xsi:type="dcterms:W3CDTF">2026-08-13T06:58:35Z</dcterms:modified>
</cp:coreProperties>
</file>